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7"/>
  </p:notesMasterIdLst>
  <p:handoutMasterIdLst>
    <p:handoutMasterId r:id="rId28"/>
  </p:handoutMasterIdLst>
  <p:sldIdLst>
    <p:sldId id="265" r:id="rId2"/>
    <p:sldId id="297" r:id="rId3"/>
    <p:sldId id="298" r:id="rId4"/>
    <p:sldId id="321" r:id="rId5"/>
    <p:sldId id="300" r:id="rId6"/>
    <p:sldId id="301" r:id="rId7"/>
    <p:sldId id="302" r:id="rId8"/>
    <p:sldId id="303"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29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4660"/>
  </p:normalViewPr>
  <p:slideViewPr>
    <p:cSldViewPr snapToGrid="0" showGuides="1">
      <p:cViewPr varScale="1">
        <p:scale>
          <a:sx n="83" d="100"/>
          <a:sy n="83" d="100"/>
        </p:scale>
        <p:origin x="614" y="67"/>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76" d="100"/>
          <a:sy n="76" d="100"/>
        </p:scale>
        <p:origin x="24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658A34-83F4-4B2E-BC5A-DE51EE8822F9}" type="datetimeFigureOut">
              <a:rPr lang="en-US" smtClean="0"/>
              <a:t>3/11/2022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8FE58C-C1A6-4C4C-90C2-B7F5B0504B2D}" type="slidenum">
              <a:rPr lang="en-US" smtClean="0"/>
              <a:t>‹#›</a:t>
            </a:fld>
            <a:endParaRPr lang="en-US"/>
          </a:p>
        </p:txBody>
      </p:sp>
    </p:spTree>
    <p:extLst>
      <p:ext uri="{BB962C8B-B14F-4D97-AF65-F5344CB8AC3E}">
        <p14:creationId xmlns:p14="http://schemas.microsoft.com/office/powerpoint/2010/main" val="403460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E1917-0BAF-4687-978A-82FFF05559C3}" type="datetimeFigureOut">
              <a:rPr lang="en-US" smtClean="0"/>
              <a:t>3/11/2022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0E1E9A-E921-4174-A0FC-51868D7AC568}" type="slidenum">
              <a:rPr lang="en-US" smtClean="0"/>
              <a:t>‹#›</a:t>
            </a:fld>
            <a:endParaRPr lang="en-US"/>
          </a:p>
        </p:txBody>
      </p:sp>
    </p:spTree>
    <p:extLst>
      <p:ext uri="{BB962C8B-B14F-4D97-AF65-F5344CB8AC3E}">
        <p14:creationId xmlns:p14="http://schemas.microsoft.com/office/powerpoint/2010/main" val="373786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accent3">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32B66D-2873-4C84-A03A-F637865FF1CB}"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64670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562100" y="1825625"/>
            <a:ext cx="9791700" cy="4351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6E8701-DC9E-4BF4-9405-0460464996D1}"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821885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62100" y="365125"/>
            <a:ext cx="70104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244D26-51A3-4691-AC55-E4B7618A0FD9}"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38883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A80EDB-E83A-40F6-BC92-4FD08DABDAC0}"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4138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26AE90-8B50-4E70-90B8-C13DDE7E7F80}"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9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1658" y="1709738"/>
            <a:ext cx="10105791" cy="2862262"/>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1241658" y="4589463"/>
            <a:ext cx="10105791"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p>
            <a:fld id="{B899D32B-121F-45F0-BC85-6489A4AA97E3}" type="datetime1">
              <a:rPr lang="en-US" smtClean="0"/>
              <a:t>3/11/2022</a:t>
            </a:fld>
            <a:endParaRPr lang="en-US"/>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4067686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69700"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5325" y="1825625"/>
            <a:ext cx="475488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5356F1-C30D-4147-8F76-9AC41A4EE4C2}"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063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24100" y="274638"/>
            <a:ext cx="9023350" cy="1143000"/>
          </a:xfrm>
        </p:spPr>
        <p:txBody>
          <a:bodyPr/>
          <a:lstStyle/>
          <a:p>
            <a:r>
              <a:rPr lang="en-US"/>
              <a:t>Click to edit Master title style</a:t>
            </a:r>
          </a:p>
        </p:txBody>
      </p:sp>
      <p:sp>
        <p:nvSpPr>
          <p:cNvPr id="3" name="Text Placeholder 2"/>
          <p:cNvSpPr>
            <a:spLocks noGrp="1"/>
          </p:cNvSpPr>
          <p:nvPr>
            <p:ph type="body" idx="1"/>
          </p:nvPr>
        </p:nvSpPr>
        <p:spPr>
          <a:xfrm>
            <a:off x="156210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6210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98920" y="1489075"/>
            <a:ext cx="4754880" cy="641350"/>
          </a:xfrm>
          <a:noFill/>
          <a:ln>
            <a:noFill/>
          </a:ln>
        </p:spPr>
        <p:txBody>
          <a:bodyPr anchor="b"/>
          <a:lstStyle>
            <a:lvl1pPr marL="0" indent="0">
              <a:buNone/>
              <a:defRPr sz="2400" b="0">
                <a:solidFill>
                  <a:schemeClr val="accent3">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98920" y="2193925"/>
            <a:ext cx="475488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958543-2E7B-4011-8670-2F80BCDB98BB}" type="datetime1">
              <a:rPr lang="en-US" smtClean="0"/>
              <a:t>3/11/2022</a:t>
            </a:fld>
            <a:endParaRPr lang="en-US"/>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3166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CA408C7-70CB-44DE-B471-A35C45DC96DA}" type="datetime1">
              <a:rPr lang="en-US" smtClean="0"/>
              <a:t>3/11/2022</a:t>
            </a:fld>
            <a:endParaRPr lang="en-US"/>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510586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9E006D-98C7-4AD3-9CB9-05E2FE6A0A5D}" type="datetime1">
              <a:rPr lang="en-US" smtClean="0"/>
              <a:t>3/11/2022</a:t>
            </a:fld>
            <a:endParaRPr lang="en-US"/>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32151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678905" y="987425"/>
            <a:ext cx="567648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541E6B-58B7-40A8-BA7D-3DE9213F510E}"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219871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9" name="Title 1"/>
          <p:cNvSpPr>
            <a:spLocks noGrp="1"/>
          </p:cNvSpPr>
          <p:nvPr>
            <p:ph type="title"/>
          </p:nvPr>
        </p:nvSpPr>
        <p:spPr>
          <a:xfrm>
            <a:off x="1562100" y="457200"/>
            <a:ext cx="3932237" cy="160020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678904" y="987425"/>
            <a:ext cx="5678424"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8" name="Text Placeholder 3"/>
          <p:cNvSpPr>
            <a:spLocks noGrp="1"/>
          </p:cNvSpPr>
          <p:nvPr>
            <p:ph type="body" sz="half" idx="2"/>
          </p:nvPr>
        </p:nvSpPr>
        <p:spPr>
          <a:xfrm>
            <a:off x="1562100"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08A58DB-054A-4ADF-A4D2-94C9FDD20596}" type="datetime1">
              <a:rPr lang="en-US" smtClean="0"/>
              <a:t>3/11/2022</a:t>
            </a:fld>
            <a:endParaRPr lang="en-US"/>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71B7BAC7-FE87-40F6-AA24-4F4685D1B022}" type="slidenum">
              <a:rPr lang="en-US" smtClean="0"/>
              <a:t>‹#›</a:t>
            </a:fld>
            <a:endParaRPr lang="en-US"/>
          </a:p>
        </p:txBody>
      </p:sp>
    </p:spTree>
    <p:extLst>
      <p:ext uri="{BB962C8B-B14F-4D97-AF65-F5344CB8AC3E}">
        <p14:creationId xmlns:p14="http://schemas.microsoft.com/office/powerpoint/2010/main" val="161935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4100" y="365125"/>
            <a:ext cx="9029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62100" y="1825625"/>
            <a:ext cx="9791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62100" y="6356350"/>
            <a:ext cx="2552700" cy="365125"/>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5D0CAEE7-4B6B-4B17-8466-1A60D42D0FB0}" type="datetime1">
              <a:rPr lang="en-US" smtClean="0"/>
              <a:t>3/11/2022</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Add a footer</a:t>
            </a:r>
            <a:endParaRPr lang="en-US" dirty="0"/>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B7BAC7-FE87-40F6-AA24-4F4685D1B022}" type="slidenum">
              <a:rPr lang="en-US" smtClean="0"/>
              <a:pPr/>
              <a:t>‹#›</a:t>
            </a:fld>
            <a:endParaRPr lang="en-US"/>
          </a:p>
        </p:txBody>
      </p:sp>
    </p:spTree>
    <p:extLst>
      <p:ext uri="{BB962C8B-B14F-4D97-AF65-F5344CB8AC3E}">
        <p14:creationId xmlns:p14="http://schemas.microsoft.com/office/powerpoint/2010/main" val="3219367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1464" userDrawn="1">
          <p15:clr>
            <a:srgbClr val="F26B43"/>
          </p15:clr>
        </p15:guide>
        <p15:guide id="3" pos="7152" userDrawn="1">
          <p15:clr>
            <a:srgbClr val="F26B43"/>
          </p15:clr>
        </p15:guide>
        <p15:guide id="4" pos="984" userDrawn="1">
          <p15:clr>
            <a:srgbClr val="F26B43"/>
          </p15:clr>
        </p15:guide>
        <p15:guide id="5"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F4FC672-C471-4DE1-8A49-42307BFF6778}"/>
              </a:ext>
            </a:extLst>
          </p:cNvPr>
          <p:cNvPicPr>
            <a:picLocks noChangeAspect="1"/>
          </p:cNvPicPr>
          <p:nvPr/>
        </p:nvPicPr>
        <p:blipFill>
          <a:blip r:embed="rId2"/>
          <a:stretch>
            <a:fillRect/>
          </a:stretch>
        </p:blipFill>
        <p:spPr>
          <a:xfrm>
            <a:off x="349535" y="360665"/>
            <a:ext cx="3513600" cy="5923908"/>
          </a:xfrm>
          <a:prstGeom prst="rect">
            <a:avLst/>
          </a:prstGeom>
          <a:effectLst>
            <a:reflection endPos="0" dist="50800" dir="5400000" sy="-100000" algn="bl" rotWithShape="0"/>
            <a:softEdge rad="0"/>
          </a:effectLst>
          <a:scene3d>
            <a:camera prst="orthographicFront"/>
            <a:lightRig rig="threePt" dir="t"/>
          </a:scene3d>
          <a:sp3d>
            <a:bevelT prst="angle"/>
          </a:sp3d>
        </p:spPr>
      </p:pic>
      <p:sp>
        <p:nvSpPr>
          <p:cNvPr id="2" name="Title 1"/>
          <p:cNvSpPr>
            <a:spLocks noGrp="1"/>
          </p:cNvSpPr>
          <p:nvPr>
            <p:ph type="ctrTitle"/>
          </p:nvPr>
        </p:nvSpPr>
        <p:spPr>
          <a:xfrm>
            <a:off x="4100945" y="827426"/>
            <a:ext cx="7843120" cy="3596027"/>
          </a:xfrm>
        </p:spPr>
        <p:txBody>
          <a:bodyPr anchor="ctr">
            <a:noAutofit/>
          </a:bodyPr>
          <a:lstStyle/>
          <a:p>
            <a:r>
              <a:rPr lang="en-MY" sz="4000" b="1" dirty="0">
                <a:solidFill>
                  <a:schemeClr val="accent1">
                    <a:lumMod val="50000"/>
                  </a:schemeClr>
                </a:solidFill>
              </a:rPr>
              <a:t>TRAINING OF CORE TRAINERS </a:t>
            </a:r>
            <a:br>
              <a:rPr lang="en-MY" sz="4000" b="1" dirty="0">
                <a:solidFill>
                  <a:schemeClr val="accent1">
                    <a:lumMod val="50000"/>
                  </a:schemeClr>
                </a:solidFill>
              </a:rPr>
            </a:br>
            <a:r>
              <a:rPr lang="en-MY" sz="4000" b="1" dirty="0">
                <a:solidFill>
                  <a:schemeClr val="accent1">
                    <a:lumMod val="50000"/>
                  </a:schemeClr>
                </a:solidFill>
              </a:rPr>
              <a:t>CLINICAL PRACTICE GUIDELINES MANAGEMENT OF </a:t>
            </a:r>
            <a:br>
              <a:rPr lang="en-MY" sz="4000" b="1" dirty="0">
                <a:solidFill>
                  <a:schemeClr val="accent1">
                    <a:lumMod val="50000"/>
                  </a:schemeClr>
                </a:solidFill>
              </a:rPr>
            </a:br>
            <a:r>
              <a:rPr lang="en-US" sz="4000" b="1" dirty="0">
                <a:solidFill>
                  <a:schemeClr val="accent1">
                    <a:lumMod val="50000"/>
                  </a:schemeClr>
                </a:solidFill>
              </a:rPr>
              <a:t>BREAST CANCER </a:t>
            </a:r>
            <a:br>
              <a:rPr lang="en-US" sz="4000" b="1" dirty="0">
                <a:solidFill>
                  <a:schemeClr val="accent1">
                    <a:lumMod val="50000"/>
                  </a:schemeClr>
                </a:solidFill>
              </a:rPr>
            </a:br>
            <a:r>
              <a:rPr lang="en-US" sz="4000" b="1" dirty="0">
                <a:solidFill>
                  <a:schemeClr val="accent1">
                    <a:lumMod val="50000"/>
                  </a:schemeClr>
                </a:solidFill>
              </a:rPr>
              <a:t>(THIRD EDITION)</a:t>
            </a:r>
            <a:endParaRPr lang="en-MY" sz="4000" dirty="0">
              <a:solidFill>
                <a:schemeClr val="accent1">
                  <a:lumMod val="50000"/>
                </a:schemeClr>
              </a:solidFill>
            </a:endParaRPr>
          </a:p>
        </p:txBody>
      </p:sp>
      <p:sp>
        <p:nvSpPr>
          <p:cNvPr id="3" name="Subtitle 2"/>
          <p:cNvSpPr>
            <a:spLocks noGrp="1"/>
          </p:cNvSpPr>
          <p:nvPr>
            <p:ph type="subTitle" idx="1"/>
          </p:nvPr>
        </p:nvSpPr>
        <p:spPr>
          <a:xfrm>
            <a:off x="4033852" y="4680238"/>
            <a:ext cx="8021053" cy="1655762"/>
          </a:xfrm>
        </p:spPr>
        <p:txBody>
          <a:bodyPr>
            <a:normAutofit/>
          </a:bodyPr>
          <a:lstStyle/>
          <a:p>
            <a:r>
              <a:rPr lang="en-US" sz="4000" b="1" dirty="0">
                <a:solidFill>
                  <a:srgbClr val="CC0066"/>
                </a:solidFill>
                <a:latin typeface="+mj-lt"/>
              </a:rPr>
              <a:t>CASE DISCUSSION 2</a:t>
            </a:r>
          </a:p>
        </p:txBody>
      </p:sp>
      <p:sp>
        <p:nvSpPr>
          <p:cNvPr id="5" name="Slide Number Placeholder 4">
            <a:extLst>
              <a:ext uri="{FF2B5EF4-FFF2-40B4-BE49-F238E27FC236}">
                <a16:creationId xmlns:a16="http://schemas.microsoft.com/office/drawing/2014/main" id="{25CC7622-5109-4FEF-95A2-C0A046F9A51B}"/>
              </a:ext>
            </a:extLst>
          </p:cNvPr>
          <p:cNvSpPr>
            <a:spLocks noGrp="1"/>
          </p:cNvSpPr>
          <p:nvPr>
            <p:ph type="sldNum" sz="quarter" idx="12"/>
          </p:nvPr>
        </p:nvSpPr>
        <p:spPr/>
        <p:txBody>
          <a:bodyPr/>
          <a:lstStyle/>
          <a:p>
            <a:fld id="{71B7BAC7-FE87-40F6-AA24-4F4685D1B022}" type="slidenum">
              <a:rPr lang="en-US" smtClean="0"/>
              <a:t>1</a:t>
            </a:fld>
            <a:endParaRPr lang="en-US"/>
          </a:p>
        </p:txBody>
      </p:sp>
    </p:spTree>
    <p:extLst>
      <p:ext uri="{BB962C8B-B14F-4D97-AF65-F5344CB8AC3E}">
        <p14:creationId xmlns:p14="http://schemas.microsoft.com/office/powerpoint/2010/main" val="92307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4158CCD-545B-4C43-9B7E-4140255D5F0E}"/>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ctrTitle"/>
          </p:nvPr>
        </p:nvSpPr>
        <p:spPr/>
        <p:txBody>
          <a:bodyPr/>
          <a:lstStyle/>
          <a:p>
            <a:r>
              <a:rPr lang="en-US" b="1" dirty="0">
                <a:solidFill>
                  <a:srgbClr val="CC0066"/>
                </a:solidFill>
              </a:rPr>
              <a:t>CASE 2</a:t>
            </a:r>
          </a:p>
        </p:txBody>
      </p:sp>
      <p:sp>
        <p:nvSpPr>
          <p:cNvPr id="4" name="Slide Number Placeholder 3">
            <a:extLst>
              <a:ext uri="{FF2B5EF4-FFF2-40B4-BE49-F238E27FC236}">
                <a16:creationId xmlns:a16="http://schemas.microsoft.com/office/drawing/2014/main" id="{F0F9B18E-2E59-4CFC-AF84-E7B55C990E6C}"/>
              </a:ext>
            </a:extLst>
          </p:cNvPr>
          <p:cNvSpPr>
            <a:spLocks noGrp="1"/>
          </p:cNvSpPr>
          <p:nvPr>
            <p:ph type="sldNum" sz="quarter" idx="12"/>
          </p:nvPr>
        </p:nvSpPr>
        <p:spPr/>
        <p:txBody>
          <a:bodyPr/>
          <a:lstStyle/>
          <a:p>
            <a:fld id="{71B7BAC7-FE87-40F6-AA24-4F4685D1B022}" type="slidenum">
              <a:rPr lang="en-US" smtClean="0"/>
              <a:t>10</a:t>
            </a:fld>
            <a:endParaRPr lang="en-US"/>
          </a:p>
        </p:txBody>
      </p:sp>
      <p:sp>
        <p:nvSpPr>
          <p:cNvPr id="9" name="Rectangle 8">
            <a:extLst>
              <a:ext uri="{FF2B5EF4-FFF2-40B4-BE49-F238E27FC236}">
                <a16:creationId xmlns:a16="http://schemas.microsoft.com/office/drawing/2014/main" id="{51E5F5DC-5DF7-43FF-932A-DC3ABFB4D40F}"/>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8535529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F54A19-0647-4A2C-B685-5EF92CF25FAC}"/>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181225" y="189026"/>
            <a:ext cx="9029700" cy="1016319"/>
          </a:xfrm>
        </p:spPr>
        <p:txBody>
          <a:bodyPr/>
          <a:lstStyle/>
          <a:p>
            <a:pPr algn="ctr"/>
            <a:r>
              <a:rPr lang="en-US" b="1" dirty="0">
                <a:solidFill>
                  <a:srgbClr val="CC0066"/>
                </a:solidFill>
              </a:rPr>
              <a:t>CASE  2</a:t>
            </a:r>
          </a:p>
        </p:txBody>
      </p:sp>
      <p:sp>
        <p:nvSpPr>
          <p:cNvPr id="14" name="Content Placeholder 13"/>
          <p:cNvSpPr>
            <a:spLocks noGrp="1"/>
          </p:cNvSpPr>
          <p:nvPr>
            <p:ph idx="1"/>
          </p:nvPr>
        </p:nvSpPr>
        <p:spPr>
          <a:xfrm>
            <a:off x="1094509" y="1288475"/>
            <a:ext cx="10259291" cy="4987641"/>
          </a:xfrm>
        </p:spPr>
        <p:txBody>
          <a:bodyPr>
            <a:normAutofit/>
          </a:bodyPr>
          <a:lstStyle/>
          <a:p>
            <a:pPr>
              <a:lnSpc>
                <a:spcPct val="100000"/>
              </a:lnSpc>
              <a:spcBef>
                <a:spcPts val="0"/>
              </a:spcBef>
            </a:pPr>
            <a:r>
              <a:rPr lang="en-US" dirty="0">
                <a:effectLst/>
                <a:latin typeface="+mj-lt"/>
                <a:ea typeface="Calibri" panose="020F0502020204030204" pitchFamily="34" charset="0"/>
                <a:cs typeface="Times New Roman" panose="02020603050405020304" pitchFamily="18" charset="0"/>
              </a:rPr>
              <a:t>Madam B, 32-year-old lady, is newly married with no children. Her mother was diagnosed with left breast cancer at age 46 years old. Her maternal aunt was diagnosed to have ovarian cancer stage 3 at 56 years old. </a:t>
            </a:r>
          </a:p>
          <a:p>
            <a:pPr>
              <a:lnSpc>
                <a:spcPct val="100000"/>
              </a:lnSpc>
              <a:spcBef>
                <a:spcPts val="0"/>
              </a:spcBef>
            </a:pPr>
            <a:r>
              <a:rPr lang="en-US" dirty="0">
                <a:effectLst/>
                <a:latin typeface="+mj-lt"/>
                <a:ea typeface="Calibri" panose="020F0502020204030204" pitchFamily="34" charset="0"/>
                <a:cs typeface="Times New Roman" panose="02020603050405020304" pitchFamily="18" charset="0"/>
              </a:rPr>
              <a:t>Madam B works as a clerk. She has no symptoms of breast cancer &amp; goes to </a:t>
            </a:r>
            <a:r>
              <a:rPr lang="en-US" dirty="0" err="1">
                <a:effectLst/>
                <a:latin typeface="+mj-lt"/>
                <a:ea typeface="Calibri" panose="020F0502020204030204" pitchFamily="34" charset="0"/>
                <a:cs typeface="Times New Roman" panose="02020603050405020304" pitchFamily="18" charset="0"/>
              </a:rPr>
              <a:t>Klinik</a:t>
            </a:r>
            <a:r>
              <a:rPr lang="en-US" dirty="0">
                <a:effectLst/>
                <a:latin typeface="+mj-lt"/>
                <a:ea typeface="Calibri" panose="020F0502020204030204" pitchFamily="34" charset="0"/>
                <a:cs typeface="Times New Roman" panose="02020603050405020304" pitchFamily="18" charset="0"/>
              </a:rPr>
              <a:t> Kesihatan for further check up. </a:t>
            </a:r>
          </a:p>
          <a:p>
            <a:pPr>
              <a:lnSpc>
                <a:spcPct val="100000"/>
              </a:lnSpc>
              <a:spcBef>
                <a:spcPts val="0"/>
              </a:spcBef>
            </a:pPr>
            <a:r>
              <a:rPr lang="en-US" dirty="0">
                <a:effectLst/>
                <a:latin typeface="+mj-lt"/>
                <a:ea typeface="Calibri" panose="020F0502020204030204" pitchFamily="34" charset="0"/>
                <a:cs typeface="Times New Roman" panose="02020603050405020304" pitchFamily="18" charset="0"/>
              </a:rPr>
              <a:t>Mammography shows dense breast &amp; suspicious left breast lesion on US measuring 2.5x2.5 cm at </a:t>
            </a:r>
            <a:r>
              <a:rPr lang="en-US" dirty="0" err="1">
                <a:effectLst/>
                <a:latin typeface="+mj-lt"/>
                <a:ea typeface="Calibri" panose="020F0502020204030204" pitchFamily="34" charset="0"/>
                <a:cs typeface="Times New Roman" panose="02020603050405020304" pitchFamily="18" charset="0"/>
              </a:rPr>
              <a:t>retroareolar</a:t>
            </a:r>
            <a:r>
              <a:rPr lang="en-US" dirty="0">
                <a:effectLst/>
                <a:latin typeface="+mj-lt"/>
                <a:ea typeface="Calibri" panose="020F0502020204030204" pitchFamily="34" charset="0"/>
                <a:cs typeface="Times New Roman" panose="02020603050405020304" pitchFamily="18" charset="0"/>
              </a:rPr>
              <a:t> (BIRADS 4c).</a:t>
            </a:r>
          </a:p>
          <a:p>
            <a:pPr>
              <a:lnSpc>
                <a:spcPct val="100000"/>
              </a:lnSpc>
              <a:spcBef>
                <a:spcPts val="0"/>
              </a:spcBef>
            </a:pPr>
            <a:r>
              <a:rPr lang="en-US" dirty="0">
                <a:effectLst/>
                <a:latin typeface="+mj-lt"/>
                <a:ea typeface="Calibri" panose="020F0502020204030204" pitchFamily="34" charset="0"/>
                <a:cs typeface="Times New Roman" panose="02020603050405020304" pitchFamily="18" charset="0"/>
              </a:rPr>
              <a:t>Patient later undergoes US-guided core biopsy that reveals invasive lobular carcinoma grade 3 ER/PR/HER2 negative. </a:t>
            </a:r>
          </a:p>
          <a:p>
            <a:pPr>
              <a:lnSpc>
                <a:spcPct val="100000"/>
              </a:lnSpc>
              <a:spcBef>
                <a:spcPts val="0"/>
              </a:spcBef>
            </a:pPr>
            <a:r>
              <a:rPr lang="en-US" dirty="0">
                <a:effectLst/>
                <a:latin typeface="+mj-lt"/>
                <a:ea typeface="Calibri" panose="020F0502020204030204" pitchFamily="34" charset="0"/>
                <a:cs typeface="Times New Roman" panose="02020603050405020304" pitchFamily="18" charset="0"/>
              </a:rPr>
              <a:t>MRI done - no multifocal or multicentric lesion. </a:t>
            </a:r>
            <a:endParaRPr lang="en-MY" dirty="0">
              <a:effectLst/>
              <a:latin typeface="+mj-lt"/>
              <a:ea typeface="Calibri" panose="020F0502020204030204" pitchFamily="34" charset="0"/>
              <a:cs typeface="Times New Roman" panose="02020603050405020304" pitchFamily="18" charset="0"/>
            </a:endParaRPr>
          </a:p>
          <a:p>
            <a:pPr marL="0" lvl="0" indent="0">
              <a:lnSpc>
                <a:spcPct val="110000"/>
              </a:lnSpc>
              <a:spcBef>
                <a:spcPts val="0"/>
              </a:spcBef>
              <a:buNone/>
            </a:pPr>
            <a:endParaRPr lang="en-US" sz="3200" dirty="0"/>
          </a:p>
        </p:txBody>
      </p:sp>
      <p:sp>
        <p:nvSpPr>
          <p:cNvPr id="2" name="Slide Number Placeholder 1">
            <a:extLst>
              <a:ext uri="{FF2B5EF4-FFF2-40B4-BE49-F238E27FC236}">
                <a16:creationId xmlns:a16="http://schemas.microsoft.com/office/drawing/2014/main" id="{4994E610-C86C-4713-9ED1-3E4AB104A79B}"/>
              </a:ext>
            </a:extLst>
          </p:cNvPr>
          <p:cNvSpPr>
            <a:spLocks noGrp="1"/>
          </p:cNvSpPr>
          <p:nvPr>
            <p:ph type="sldNum" sz="quarter" idx="12"/>
          </p:nvPr>
        </p:nvSpPr>
        <p:spPr/>
        <p:txBody>
          <a:bodyPr/>
          <a:lstStyle/>
          <a:p>
            <a:fld id="{71B7BAC7-FE87-40F6-AA24-4F4685D1B022}" type="slidenum">
              <a:rPr lang="en-US" smtClean="0"/>
              <a:t>11</a:t>
            </a:fld>
            <a:endParaRPr lang="en-US"/>
          </a:p>
        </p:txBody>
      </p:sp>
      <p:sp>
        <p:nvSpPr>
          <p:cNvPr id="10" name="Rectangle 9">
            <a:extLst>
              <a:ext uri="{FF2B5EF4-FFF2-40B4-BE49-F238E27FC236}">
                <a16:creationId xmlns:a16="http://schemas.microsoft.com/office/drawing/2014/main" id="{F63C042E-AE0A-4B6A-AB52-CBB8C6796C24}"/>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694848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75B9D1A-B55F-44FB-9627-A993E3AF5A38}"/>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085341" y="627315"/>
            <a:ext cx="9029700" cy="1325563"/>
          </a:xfrm>
        </p:spPr>
        <p:txBody>
          <a:bodyPr/>
          <a:lstStyle/>
          <a:p>
            <a:pPr algn="ctr"/>
            <a:r>
              <a:rPr lang="en-US" b="1" dirty="0">
                <a:solidFill>
                  <a:srgbClr val="CC0066"/>
                </a:solidFill>
              </a:rPr>
              <a:t>Question 4</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66800" y="2130427"/>
            <a:ext cx="9628506" cy="4224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4000" dirty="0">
                <a:effectLst/>
                <a:latin typeface="+mj-lt"/>
                <a:ea typeface="Calibri" panose="020F0502020204030204" pitchFamily="34" charset="0"/>
              </a:rPr>
              <a:t>How do you treat the patient?</a:t>
            </a:r>
          </a:p>
          <a:p>
            <a:pPr eaLnBrk="0" fontAlgn="base" hangingPunct="0">
              <a:lnSpc>
                <a:spcPct val="100000"/>
              </a:lnSpc>
              <a:spcBef>
                <a:spcPct val="0"/>
              </a:spcBef>
              <a:spcAft>
                <a:spcPct val="0"/>
              </a:spcAft>
              <a:buClr>
                <a:schemeClr val="bg1">
                  <a:lumMod val="50000"/>
                </a:schemeClr>
              </a:buClr>
            </a:pPr>
            <a:endParaRPr lang="en-US" altLang="en-US" sz="4000" dirty="0">
              <a:latin typeface="+mj-lt"/>
              <a:cs typeface="Arial" panose="020B0604020202020204" pitchFamily="34" charset="0"/>
            </a:endParaRPr>
          </a:p>
          <a:p>
            <a:pPr eaLnBrk="0" fontAlgn="base" hangingPunct="0">
              <a:lnSpc>
                <a:spcPct val="100000"/>
              </a:lnSpc>
              <a:spcBef>
                <a:spcPct val="0"/>
              </a:spcBef>
              <a:spcAft>
                <a:spcPct val="0"/>
              </a:spcAft>
              <a:buClr>
                <a:schemeClr val="bg1">
                  <a:lumMod val="50000"/>
                </a:schemeClr>
              </a:buClr>
            </a:pPr>
            <a:endParaRPr lang="en-US" altLang="en-US" sz="4000" dirty="0">
              <a:latin typeface="+mj-lt"/>
              <a:cs typeface="Arial" panose="020B0604020202020204" pitchFamily="34" charset="0"/>
            </a:endParaRPr>
          </a:p>
          <a:p>
            <a:pPr eaLnBrk="0" fontAlgn="base" hangingPunct="0">
              <a:lnSpc>
                <a:spcPct val="100000"/>
              </a:lnSpc>
              <a:spcBef>
                <a:spcPct val="0"/>
              </a:spcBef>
              <a:spcAft>
                <a:spcPct val="0"/>
              </a:spcAft>
              <a:buClr>
                <a:schemeClr val="bg1">
                  <a:lumMod val="50000"/>
                </a:schemeClr>
              </a:buClr>
            </a:pPr>
            <a:endParaRPr lang="en-US" altLang="en-US" sz="4000" dirty="0">
              <a:latin typeface="+mj-lt"/>
              <a:cs typeface="Arial" panose="020B0604020202020204" pitchFamily="34" charset="0"/>
            </a:endParaRPr>
          </a:p>
          <a:p>
            <a:pPr eaLnBrk="0" fontAlgn="base" hangingPunct="0">
              <a:lnSpc>
                <a:spcPct val="100000"/>
              </a:lnSpc>
              <a:spcBef>
                <a:spcPct val="0"/>
              </a:spcBef>
              <a:spcAft>
                <a:spcPct val="0"/>
              </a:spcAft>
              <a:buClr>
                <a:schemeClr val="bg1">
                  <a:lumMod val="50000"/>
                </a:schemeClr>
              </a:buClr>
            </a:pPr>
            <a:endParaRPr lang="en-US" altLang="en-US" sz="4000" dirty="0">
              <a:latin typeface="+mj-lt"/>
              <a:cs typeface="Arial" panose="020B0604020202020204" pitchFamily="34" charset="0"/>
            </a:endParaRPr>
          </a:p>
          <a:p>
            <a:pPr eaLnBrk="0" fontAlgn="base" hangingPunct="0">
              <a:lnSpc>
                <a:spcPct val="100000"/>
              </a:lnSpc>
              <a:spcBef>
                <a:spcPct val="0"/>
              </a:spcBef>
              <a:spcAft>
                <a:spcPct val="0"/>
              </a:spcAft>
              <a:buClr>
                <a:schemeClr val="bg1">
                  <a:lumMod val="50000"/>
                </a:schemeClr>
              </a:buClr>
            </a:pPr>
            <a:endParaRPr lang="en-US" altLang="en-US" sz="4000" dirty="0">
              <a:latin typeface="+mj-l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Slide Number Placeholder 2">
            <a:extLst>
              <a:ext uri="{FF2B5EF4-FFF2-40B4-BE49-F238E27FC236}">
                <a16:creationId xmlns:a16="http://schemas.microsoft.com/office/drawing/2014/main" id="{3642D9D1-BE4D-4ED5-B06F-EE036089C8E4}"/>
              </a:ext>
            </a:extLst>
          </p:cNvPr>
          <p:cNvSpPr>
            <a:spLocks noGrp="1"/>
          </p:cNvSpPr>
          <p:nvPr>
            <p:ph type="sldNum" sz="quarter" idx="12"/>
          </p:nvPr>
        </p:nvSpPr>
        <p:spPr/>
        <p:txBody>
          <a:bodyPr/>
          <a:lstStyle/>
          <a:p>
            <a:fld id="{71B7BAC7-FE87-40F6-AA24-4F4685D1B022}" type="slidenum">
              <a:rPr lang="en-US" smtClean="0"/>
              <a:t>12</a:t>
            </a:fld>
            <a:endParaRPr lang="en-US" dirty="0"/>
          </a:p>
        </p:txBody>
      </p:sp>
      <p:sp>
        <p:nvSpPr>
          <p:cNvPr id="12" name="Rectangle 11">
            <a:extLst>
              <a:ext uri="{FF2B5EF4-FFF2-40B4-BE49-F238E27FC236}">
                <a16:creationId xmlns:a16="http://schemas.microsoft.com/office/drawing/2014/main" id="{38790D8C-8A4C-4464-829B-EC658EEF1DF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88787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6FD9653-FDDB-496B-86F0-42FFCC27F13B}"/>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085341" y="613460"/>
            <a:ext cx="9029700" cy="1325563"/>
          </a:xfrm>
        </p:spPr>
        <p:txBody>
          <a:bodyPr/>
          <a:lstStyle/>
          <a:p>
            <a:pPr algn="ctr"/>
            <a:r>
              <a:rPr lang="en-US" b="1" dirty="0">
                <a:solidFill>
                  <a:srgbClr val="CC0066"/>
                </a:solidFill>
              </a:rPr>
              <a:t>Answer 4</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80655" y="2102106"/>
            <a:ext cx="1003438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3600" dirty="0">
                <a:effectLst/>
                <a:latin typeface="+mj-lt"/>
                <a:ea typeface="Calibri" panose="020F0502020204030204" pitchFamily="34" charset="0"/>
              </a:rPr>
              <a:t>This case should be discussed in MDT regarding option of upfront surgery or neoadjuvant chemotherapy in view of triple negative breast cancer (CPG page 28).</a:t>
            </a: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3" name="Slide Number Placeholder 2">
            <a:extLst>
              <a:ext uri="{FF2B5EF4-FFF2-40B4-BE49-F238E27FC236}">
                <a16:creationId xmlns:a16="http://schemas.microsoft.com/office/drawing/2014/main" id="{F22B8682-ABBF-4971-9412-1536C185B10A}"/>
              </a:ext>
            </a:extLst>
          </p:cNvPr>
          <p:cNvSpPr>
            <a:spLocks noGrp="1"/>
          </p:cNvSpPr>
          <p:nvPr>
            <p:ph type="sldNum" sz="quarter" idx="12"/>
          </p:nvPr>
        </p:nvSpPr>
        <p:spPr/>
        <p:txBody>
          <a:bodyPr/>
          <a:lstStyle/>
          <a:p>
            <a:fld id="{71B7BAC7-FE87-40F6-AA24-4F4685D1B022}" type="slidenum">
              <a:rPr lang="en-US" smtClean="0"/>
              <a:t>13</a:t>
            </a:fld>
            <a:endParaRPr lang="en-US" dirty="0"/>
          </a:p>
        </p:txBody>
      </p:sp>
      <p:pic>
        <p:nvPicPr>
          <p:cNvPr id="4" name="Picture 3">
            <a:extLst>
              <a:ext uri="{FF2B5EF4-FFF2-40B4-BE49-F238E27FC236}">
                <a16:creationId xmlns:a16="http://schemas.microsoft.com/office/drawing/2014/main" id="{04C2EE3A-DAAF-4A92-BE17-7A6592A35F9D}"/>
              </a:ext>
            </a:extLst>
          </p:cNvPr>
          <p:cNvPicPr>
            <a:picLocks noChangeAspect="1"/>
          </p:cNvPicPr>
          <p:nvPr/>
        </p:nvPicPr>
        <p:blipFill>
          <a:blip r:embed="rId3"/>
          <a:stretch>
            <a:fillRect/>
          </a:stretch>
        </p:blipFill>
        <p:spPr>
          <a:xfrm>
            <a:off x="1099404" y="4625163"/>
            <a:ext cx="10096848" cy="1152179"/>
          </a:xfrm>
          <a:prstGeom prst="rect">
            <a:avLst/>
          </a:prstGeom>
        </p:spPr>
      </p:pic>
      <p:sp>
        <p:nvSpPr>
          <p:cNvPr id="12" name="Rectangle 11">
            <a:extLst>
              <a:ext uri="{FF2B5EF4-FFF2-40B4-BE49-F238E27FC236}">
                <a16:creationId xmlns:a16="http://schemas.microsoft.com/office/drawing/2014/main" id="{D8A9FA18-BB75-48A7-A79B-03E9F218F8D6}"/>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26085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967C68B-F999-4CBC-8B02-F80CF1440930}"/>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085341" y="641160"/>
            <a:ext cx="9029700" cy="1325563"/>
          </a:xfrm>
        </p:spPr>
        <p:txBody>
          <a:bodyPr/>
          <a:lstStyle/>
          <a:p>
            <a:pPr algn="ctr"/>
            <a:r>
              <a:rPr lang="en-US" b="1" dirty="0">
                <a:solidFill>
                  <a:srgbClr val="CC0066"/>
                </a:solidFill>
              </a:rPr>
              <a:t>Scenario (cont.)</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101425" y="2134333"/>
            <a:ext cx="10242850"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4000" dirty="0">
                <a:effectLst/>
                <a:latin typeface="+mj-lt"/>
                <a:ea typeface="Calibri" panose="020F0502020204030204" pitchFamily="34" charset="0"/>
              </a:rPr>
              <a:t>Patient opts for neoadjuvant chemotherapy, in view of her age &amp; she has yet to complete family.</a:t>
            </a:r>
            <a:endParaRPr lang="en-US" sz="4000" dirty="0">
              <a:latin typeface="+mj-lt"/>
              <a:ea typeface="Calibri" panose="020F0502020204030204" pitchFamily="34" charset="0"/>
            </a:endParaRPr>
          </a:p>
          <a:p>
            <a:pPr eaLnBrk="0" fontAlgn="base" hangingPunct="0">
              <a:lnSpc>
                <a:spcPct val="100000"/>
              </a:lnSpc>
              <a:spcBef>
                <a:spcPct val="0"/>
              </a:spcBef>
              <a:spcAft>
                <a:spcPct val="0"/>
              </a:spcAft>
              <a:buClrTx/>
              <a:buFont typeface="Wingdings" panose="05000000000000000000" pitchFamily="2" charset="2"/>
              <a:buChar char="§"/>
            </a:pPr>
            <a:endParaRPr lang="en-US" sz="2000" dirty="0">
              <a:effectLst/>
              <a:latin typeface="+mj-lt"/>
              <a:ea typeface="Calibri" panose="020F0502020204030204" pitchFamily="34" charset="0"/>
            </a:endParaRPr>
          </a:p>
          <a:p>
            <a:pPr marL="0" indent="0" eaLnBrk="0" fontAlgn="base" hangingPunct="0">
              <a:lnSpc>
                <a:spcPct val="100000"/>
              </a:lnSpc>
              <a:spcBef>
                <a:spcPct val="0"/>
              </a:spcBef>
              <a:spcAft>
                <a:spcPct val="0"/>
              </a:spcAft>
              <a:buClrTx/>
              <a:buNone/>
            </a:pPr>
            <a:r>
              <a:rPr lang="en-US" sz="4000" b="1" dirty="0">
                <a:solidFill>
                  <a:srgbClr val="CC0066"/>
                </a:solidFill>
                <a:latin typeface="+mj-lt"/>
                <a:ea typeface="Calibri" panose="020F0502020204030204" pitchFamily="34" charset="0"/>
              </a:rPr>
              <a:t>Question 5</a:t>
            </a:r>
          </a:p>
          <a:p>
            <a:pPr eaLnBrk="0" fontAlgn="base" hangingPunct="0">
              <a:lnSpc>
                <a:spcPct val="100000"/>
              </a:lnSpc>
              <a:spcBef>
                <a:spcPct val="0"/>
              </a:spcBef>
              <a:spcAft>
                <a:spcPct val="0"/>
              </a:spcAft>
              <a:buClr>
                <a:schemeClr val="bg1">
                  <a:lumMod val="50000"/>
                </a:schemeClr>
              </a:buClr>
            </a:pPr>
            <a:r>
              <a:rPr lang="en-US" sz="4000" dirty="0">
                <a:latin typeface="+mj-lt"/>
                <a:ea typeface="Calibri" panose="020F0502020204030204" pitchFamily="34" charset="0"/>
              </a:rPr>
              <a:t>W</a:t>
            </a:r>
            <a:r>
              <a:rPr lang="en-US" sz="4000" dirty="0">
                <a:effectLst/>
                <a:latin typeface="+mj-lt"/>
                <a:ea typeface="Calibri" panose="020F0502020204030204" pitchFamily="34" charset="0"/>
              </a:rPr>
              <a:t>hat other factors need to be considered in her?</a:t>
            </a:r>
            <a:endParaRPr lang="en-US" altLang="en-US" sz="4000" dirty="0">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3" name="Slide Number Placeholder 2">
            <a:extLst>
              <a:ext uri="{FF2B5EF4-FFF2-40B4-BE49-F238E27FC236}">
                <a16:creationId xmlns:a16="http://schemas.microsoft.com/office/drawing/2014/main" id="{CB8DDF72-247B-4A79-8088-02FC6B74F2D3}"/>
              </a:ext>
            </a:extLst>
          </p:cNvPr>
          <p:cNvSpPr>
            <a:spLocks noGrp="1"/>
          </p:cNvSpPr>
          <p:nvPr>
            <p:ph type="sldNum" sz="quarter" idx="12"/>
          </p:nvPr>
        </p:nvSpPr>
        <p:spPr/>
        <p:txBody>
          <a:bodyPr/>
          <a:lstStyle/>
          <a:p>
            <a:fld id="{71B7BAC7-FE87-40F6-AA24-4F4685D1B022}" type="slidenum">
              <a:rPr lang="en-US" smtClean="0"/>
              <a:t>14</a:t>
            </a:fld>
            <a:endParaRPr lang="en-US" dirty="0"/>
          </a:p>
        </p:txBody>
      </p:sp>
      <p:sp>
        <p:nvSpPr>
          <p:cNvPr id="12" name="Rectangle 11">
            <a:extLst>
              <a:ext uri="{FF2B5EF4-FFF2-40B4-BE49-F238E27FC236}">
                <a16:creationId xmlns:a16="http://schemas.microsoft.com/office/drawing/2014/main" id="{9610CF1C-2EE7-4CBB-A9FE-6F986424872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14765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2EE117-16CD-4DE5-A593-3064E12E5AA3}"/>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085341" y="211667"/>
            <a:ext cx="9029700" cy="964832"/>
          </a:xfrm>
        </p:spPr>
        <p:txBody>
          <a:bodyPr/>
          <a:lstStyle/>
          <a:p>
            <a:pPr algn="ctr"/>
            <a:r>
              <a:rPr lang="en-US" b="1" dirty="0">
                <a:solidFill>
                  <a:srgbClr val="CC0066"/>
                </a:solidFill>
              </a:rPr>
              <a:t>Answer 5</a:t>
            </a:r>
          </a:p>
        </p:txBody>
      </p:sp>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94509" y="1119014"/>
            <a:ext cx="972589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0" fontAlgn="base" hangingPunct="0">
              <a:lnSpc>
                <a:spcPct val="100000"/>
              </a:lnSpc>
              <a:spcBef>
                <a:spcPct val="0"/>
              </a:spcBef>
              <a:spcAft>
                <a:spcPct val="0"/>
              </a:spcAft>
              <a:buClr>
                <a:schemeClr val="bg1">
                  <a:lumMod val="50000"/>
                </a:schemeClr>
              </a:buClr>
            </a:pPr>
            <a:r>
              <a:rPr lang="en-US" sz="4000" dirty="0">
                <a:effectLst/>
                <a:latin typeface="+mj-lt"/>
                <a:ea typeface="Calibri" panose="020F0502020204030204" pitchFamily="34" charset="0"/>
              </a:rPr>
              <a:t>Fertility preservation</a:t>
            </a:r>
            <a:endParaRPr kumimoji="0" lang="en-US" altLang="en-US" sz="4000" b="0" i="0" u="none" strike="noStrike" cap="none" normalizeH="0" baseline="0" dirty="0">
              <a:ln>
                <a:noFill/>
              </a:ln>
              <a:solidFill>
                <a:schemeClr val="tx1"/>
              </a:solidFill>
              <a:effectLst/>
              <a:latin typeface="+mj-lt"/>
            </a:endParaRPr>
          </a:p>
        </p:txBody>
      </p:sp>
      <p:sp>
        <p:nvSpPr>
          <p:cNvPr id="3" name="Slide Number Placeholder 2">
            <a:extLst>
              <a:ext uri="{FF2B5EF4-FFF2-40B4-BE49-F238E27FC236}">
                <a16:creationId xmlns:a16="http://schemas.microsoft.com/office/drawing/2014/main" id="{6B78EDAC-86E0-4871-8777-9C6934B2D380}"/>
              </a:ext>
            </a:extLst>
          </p:cNvPr>
          <p:cNvSpPr>
            <a:spLocks noGrp="1"/>
          </p:cNvSpPr>
          <p:nvPr>
            <p:ph type="sldNum" sz="quarter" idx="12"/>
          </p:nvPr>
        </p:nvSpPr>
        <p:spPr/>
        <p:txBody>
          <a:bodyPr/>
          <a:lstStyle/>
          <a:p>
            <a:fld id="{71B7BAC7-FE87-40F6-AA24-4F4685D1B022}" type="slidenum">
              <a:rPr lang="en-US" smtClean="0"/>
              <a:t>15</a:t>
            </a:fld>
            <a:endParaRPr lang="en-US"/>
          </a:p>
        </p:txBody>
      </p:sp>
      <p:pic>
        <p:nvPicPr>
          <p:cNvPr id="4" name="Picture 3">
            <a:extLst>
              <a:ext uri="{FF2B5EF4-FFF2-40B4-BE49-F238E27FC236}">
                <a16:creationId xmlns:a16="http://schemas.microsoft.com/office/drawing/2014/main" id="{CA65B366-BC08-4A18-9488-F587413C806D}"/>
              </a:ext>
            </a:extLst>
          </p:cNvPr>
          <p:cNvPicPr>
            <a:picLocks noChangeAspect="1"/>
          </p:cNvPicPr>
          <p:nvPr/>
        </p:nvPicPr>
        <p:blipFill>
          <a:blip r:embed="rId3"/>
          <a:stretch>
            <a:fillRect/>
          </a:stretch>
        </p:blipFill>
        <p:spPr>
          <a:xfrm>
            <a:off x="2090390" y="1870490"/>
            <a:ext cx="8363857" cy="2808729"/>
          </a:xfrm>
          <a:prstGeom prst="rect">
            <a:avLst/>
          </a:prstGeom>
        </p:spPr>
      </p:pic>
      <p:pic>
        <p:nvPicPr>
          <p:cNvPr id="6" name="Picture 5">
            <a:extLst>
              <a:ext uri="{FF2B5EF4-FFF2-40B4-BE49-F238E27FC236}">
                <a16:creationId xmlns:a16="http://schemas.microsoft.com/office/drawing/2014/main" id="{791DA898-0373-4152-B758-CABBB6CFFB80}"/>
              </a:ext>
            </a:extLst>
          </p:cNvPr>
          <p:cNvPicPr>
            <a:picLocks noChangeAspect="1"/>
          </p:cNvPicPr>
          <p:nvPr/>
        </p:nvPicPr>
        <p:blipFill>
          <a:blip r:embed="rId4"/>
          <a:stretch>
            <a:fillRect/>
          </a:stretch>
        </p:blipFill>
        <p:spPr>
          <a:xfrm>
            <a:off x="2085341" y="4788581"/>
            <a:ext cx="8363857" cy="1863396"/>
          </a:xfrm>
          <a:prstGeom prst="rect">
            <a:avLst/>
          </a:prstGeom>
        </p:spPr>
      </p:pic>
      <p:sp>
        <p:nvSpPr>
          <p:cNvPr id="7" name="Rectangle: Rounded Corners 6">
            <a:extLst>
              <a:ext uri="{FF2B5EF4-FFF2-40B4-BE49-F238E27FC236}">
                <a16:creationId xmlns:a16="http://schemas.microsoft.com/office/drawing/2014/main" id="{701E4557-15FE-4231-AED6-AB538A339F6F}"/>
              </a:ext>
            </a:extLst>
          </p:cNvPr>
          <p:cNvSpPr/>
          <p:nvPr/>
        </p:nvSpPr>
        <p:spPr>
          <a:xfrm>
            <a:off x="2369128" y="2978727"/>
            <a:ext cx="2729345" cy="318654"/>
          </a:xfrm>
          <a:prstGeom prst="roundRect">
            <a:avLst/>
          </a:prstGeom>
          <a:no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MY" dirty="0"/>
          </a:p>
        </p:txBody>
      </p:sp>
    </p:spTree>
    <p:extLst>
      <p:ext uri="{BB962C8B-B14F-4D97-AF65-F5344CB8AC3E}">
        <p14:creationId xmlns:p14="http://schemas.microsoft.com/office/powerpoint/2010/main" val="4169190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EEB9C09-4431-44F1-B26C-47AFEE887D99}"/>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085341" y="614265"/>
            <a:ext cx="9029700" cy="1325563"/>
          </a:xfrm>
        </p:spPr>
        <p:txBody>
          <a:bodyPr/>
          <a:lstStyle/>
          <a:p>
            <a:pPr algn="ctr"/>
            <a:r>
              <a:rPr lang="en-US" b="1" dirty="0">
                <a:solidFill>
                  <a:srgbClr val="CC0066"/>
                </a:solidFill>
              </a:rPr>
              <a:t>Scenario (cont.) </a:t>
            </a:r>
          </a:p>
        </p:txBody>
      </p:sp>
      <p:sp>
        <p:nvSpPr>
          <p:cNvPr id="14" name="Content Placeholder 13"/>
          <p:cNvSpPr>
            <a:spLocks noGrp="1"/>
          </p:cNvSpPr>
          <p:nvPr>
            <p:ph idx="1"/>
          </p:nvPr>
        </p:nvSpPr>
        <p:spPr>
          <a:xfrm>
            <a:off x="1101425" y="2105890"/>
            <a:ext cx="10147081" cy="4198265"/>
          </a:xfrm>
        </p:spPr>
        <p:txBody>
          <a:bodyPr>
            <a:normAutofit fontScale="92500" lnSpcReduction="10000"/>
          </a:bodyPr>
          <a:lstStyle/>
          <a:p>
            <a:pPr>
              <a:lnSpc>
                <a:spcPct val="100000"/>
              </a:lnSpc>
              <a:spcBef>
                <a:spcPts val="0"/>
              </a:spcBef>
            </a:pPr>
            <a:r>
              <a:rPr lang="en-US" sz="3900" dirty="0">
                <a:effectLst/>
                <a:latin typeface="+mj-lt"/>
                <a:ea typeface="Calibri" panose="020F0502020204030204" pitchFamily="34" charset="0"/>
                <a:cs typeface="Times New Roman" panose="02020603050405020304" pitchFamily="18" charset="0"/>
              </a:rPr>
              <a:t>Patient undergoes NACT x 6 cycles, followed by BCS </a:t>
            </a:r>
            <a:r>
              <a:rPr lang="en-US" sz="3900" dirty="0">
                <a:latin typeface="+mj-lt"/>
                <a:ea typeface="Calibri" panose="020F0502020204030204" pitchFamily="34" charset="0"/>
                <a:cs typeface="Times New Roman" panose="02020603050405020304" pitchFamily="18" charset="0"/>
              </a:rPr>
              <a:t>&amp;</a:t>
            </a:r>
            <a:r>
              <a:rPr lang="en-US" sz="3900" dirty="0">
                <a:effectLst/>
                <a:latin typeface="+mj-lt"/>
                <a:ea typeface="Calibri" panose="020F0502020204030204" pitchFamily="34" charset="0"/>
                <a:cs typeface="Times New Roman" panose="02020603050405020304" pitchFamily="18" charset="0"/>
              </a:rPr>
              <a:t> axillary clearance.</a:t>
            </a:r>
          </a:p>
          <a:p>
            <a:pPr>
              <a:lnSpc>
                <a:spcPct val="100000"/>
              </a:lnSpc>
              <a:spcBef>
                <a:spcPts val="0"/>
              </a:spcBef>
            </a:pPr>
            <a:endParaRPr lang="en-MY" sz="2200" dirty="0">
              <a:effectLst/>
              <a:latin typeface="+mj-lt"/>
              <a:ea typeface="Calibri" panose="020F0502020204030204" pitchFamily="34" charset="0"/>
              <a:cs typeface="Times New Roman" panose="02020603050405020304" pitchFamily="18" charset="0"/>
            </a:endParaRPr>
          </a:p>
          <a:p>
            <a:pPr>
              <a:lnSpc>
                <a:spcPct val="100000"/>
              </a:lnSpc>
              <a:spcBef>
                <a:spcPts val="0"/>
              </a:spcBef>
            </a:pPr>
            <a:r>
              <a:rPr lang="en-US" sz="3900" dirty="0">
                <a:effectLst/>
                <a:latin typeface="+mj-lt"/>
                <a:ea typeface="Calibri" panose="020F0502020204030204" pitchFamily="34" charset="0"/>
                <a:cs typeface="Times New Roman" panose="02020603050405020304" pitchFamily="18" charset="0"/>
              </a:rPr>
              <a:t>HPE reveals invasive lobular carcinoma 1x1 cm. Axillary clearance 0/10. Margin clear. </a:t>
            </a:r>
            <a:endParaRPr lang="en-MY" sz="3900" dirty="0">
              <a:effectLst/>
              <a:latin typeface="+mj-lt"/>
              <a:ea typeface="Calibri" panose="020F0502020204030204" pitchFamily="34" charset="0"/>
              <a:cs typeface="Times New Roman" panose="02020603050405020304" pitchFamily="18" charset="0"/>
            </a:endParaRPr>
          </a:p>
          <a:p>
            <a:pPr marL="0" indent="0"/>
            <a:endParaRPr lang="en-US" sz="2200" dirty="0">
              <a:latin typeface="+mj-lt"/>
            </a:endParaRPr>
          </a:p>
          <a:p>
            <a:pPr marL="0" indent="0">
              <a:buNone/>
            </a:pPr>
            <a:r>
              <a:rPr lang="en-MY" sz="3900" b="1" dirty="0">
                <a:solidFill>
                  <a:srgbClr val="CC0066"/>
                </a:solidFill>
                <a:latin typeface="+mj-lt"/>
              </a:rPr>
              <a:t>Question 6 </a:t>
            </a:r>
          </a:p>
          <a:p>
            <a:r>
              <a:rPr lang="en-US" sz="3900" dirty="0">
                <a:effectLst/>
                <a:latin typeface="+mj-lt"/>
                <a:ea typeface="Calibri" panose="020F0502020204030204" pitchFamily="34" charset="0"/>
                <a:cs typeface="Times New Roman" panose="02020603050405020304" pitchFamily="18" charset="0"/>
              </a:rPr>
              <a:t>What is the next step of management?</a:t>
            </a:r>
            <a:endParaRPr lang="en-MY" sz="3900" dirty="0">
              <a:effectLst/>
              <a:latin typeface="+mj-lt"/>
              <a:ea typeface="Calibri" panose="020F0502020204030204" pitchFamily="34" charset="0"/>
              <a:cs typeface="Times New Roman" panose="02020603050405020304" pitchFamily="18" charset="0"/>
            </a:endParaRPr>
          </a:p>
          <a:p>
            <a:pPr marL="0" indent="0">
              <a:buNone/>
            </a:pPr>
            <a:endParaRPr lang="en-MY" dirty="0">
              <a:effectLst/>
            </a:endParaRPr>
          </a:p>
        </p:txBody>
      </p:sp>
      <p:sp>
        <p:nvSpPr>
          <p:cNvPr id="3" name="Slide Number Placeholder 2">
            <a:extLst>
              <a:ext uri="{FF2B5EF4-FFF2-40B4-BE49-F238E27FC236}">
                <a16:creationId xmlns:a16="http://schemas.microsoft.com/office/drawing/2014/main" id="{ABDC035D-44D1-4C72-BE94-166D99D498F9}"/>
              </a:ext>
            </a:extLst>
          </p:cNvPr>
          <p:cNvSpPr>
            <a:spLocks noGrp="1"/>
          </p:cNvSpPr>
          <p:nvPr>
            <p:ph type="sldNum" sz="quarter" idx="12"/>
          </p:nvPr>
        </p:nvSpPr>
        <p:spPr/>
        <p:txBody>
          <a:bodyPr/>
          <a:lstStyle/>
          <a:p>
            <a:fld id="{71B7BAC7-FE87-40F6-AA24-4F4685D1B022}" type="slidenum">
              <a:rPr lang="en-US" smtClean="0"/>
              <a:t>16</a:t>
            </a:fld>
            <a:endParaRPr lang="en-US"/>
          </a:p>
        </p:txBody>
      </p:sp>
      <p:sp>
        <p:nvSpPr>
          <p:cNvPr id="8" name="Rectangle 7">
            <a:extLst>
              <a:ext uri="{FF2B5EF4-FFF2-40B4-BE49-F238E27FC236}">
                <a16:creationId xmlns:a16="http://schemas.microsoft.com/office/drawing/2014/main" id="{1E3010A5-09F2-42ED-93E5-620A47E0B9C5}"/>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902100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301F520-46AD-40CE-9DA7-29859072D33B}"/>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1581150" y="628020"/>
            <a:ext cx="9029700" cy="1325563"/>
          </a:xfrm>
        </p:spPr>
        <p:txBody>
          <a:bodyPr/>
          <a:lstStyle/>
          <a:p>
            <a:pPr algn="ctr"/>
            <a:r>
              <a:rPr lang="en-US" b="1" dirty="0">
                <a:solidFill>
                  <a:srgbClr val="CC0066"/>
                </a:solidFill>
              </a:rPr>
              <a:t>Answer 6</a:t>
            </a:r>
          </a:p>
        </p:txBody>
      </p:sp>
      <p:sp>
        <p:nvSpPr>
          <p:cNvPr id="14" name="Content Placeholder 13"/>
          <p:cNvSpPr>
            <a:spLocks noGrp="1"/>
          </p:cNvSpPr>
          <p:nvPr>
            <p:ph idx="1"/>
          </p:nvPr>
        </p:nvSpPr>
        <p:spPr>
          <a:xfrm>
            <a:off x="1101426" y="2146718"/>
            <a:ext cx="10252374" cy="4212563"/>
          </a:xfrm>
        </p:spPr>
        <p:txBody>
          <a:bodyPr>
            <a:normAutofit/>
          </a:bodyPr>
          <a:lstStyle/>
          <a:p>
            <a:r>
              <a:rPr lang="en-US" sz="4000" dirty="0">
                <a:effectLst/>
                <a:latin typeface="+mj-lt"/>
                <a:ea typeface="Calibri" panose="020F0502020204030204" pitchFamily="34" charset="0"/>
                <a:cs typeface="Times New Roman" panose="02020603050405020304" pitchFamily="18" charset="0"/>
              </a:rPr>
              <a:t>Refer back to oncology team for adjuvant radiation therapy because patient has had BCS.</a:t>
            </a:r>
            <a:endParaRPr lang="en-MY" sz="4000" dirty="0">
              <a:effectLst/>
              <a:latin typeface="+mj-lt"/>
              <a:ea typeface="Calibri" panose="020F0502020204030204" pitchFamily="34" charset="0"/>
              <a:cs typeface="Times New Roman" panose="02020603050405020304" pitchFamily="18" charset="0"/>
            </a:endParaRPr>
          </a:p>
          <a:p>
            <a:pPr marL="0" indent="0">
              <a:buNone/>
            </a:pPr>
            <a:endParaRPr lang="en-MY" sz="4800" dirty="0">
              <a:effectLst/>
            </a:endParaRPr>
          </a:p>
        </p:txBody>
      </p:sp>
      <p:sp>
        <p:nvSpPr>
          <p:cNvPr id="3" name="Slide Number Placeholder 2">
            <a:extLst>
              <a:ext uri="{FF2B5EF4-FFF2-40B4-BE49-F238E27FC236}">
                <a16:creationId xmlns:a16="http://schemas.microsoft.com/office/drawing/2014/main" id="{4239568A-B180-4822-81CD-2D5760F568E0}"/>
              </a:ext>
            </a:extLst>
          </p:cNvPr>
          <p:cNvSpPr>
            <a:spLocks noGrp="1"/>
          </p:cNvSpPr>
          <p:nvPr>
            <p:ph type="sldNum" sz="quarter" idx="12"/>
          </p:nvPr>
        </p:nvSpPr>
        <p:spPr/>
        <p:txBody>
          <a:bodyPr/>
          <a:lstStyle/>
          <a:p>
            <a:fld id="{71B7BAC7-FE87-40F6-AA24-4F4685D1B022}" type="slidenum">
              <a:rPr lang="en-US" smtClean="0"/>
              <a:t>17</a:t>
            </a:fld>
            <a:endParaRPr lang="en-US"/>
          </a:p>
        </p:txBody>
      </p:sp>
      <p:sp>
        <p:nvSpPr>
          <p:cNvPr id="9" name="Rectangle 8">
            <a:extLst>
              <a:ext uri="{FF2B5EF4-FFF2-40B4-BE49-F238E27FC236}">
                <a16:creationId xmlns:a16="http://schemas.microsoft.com/office/drawing/2014/main" id="{919AA8A4-6B3D-4A75-AC3D-907FC5A5DC3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4878403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451476B-DF47-41F4-9717-61AAEB914FD0}"/>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p:txBody>
          <a:bodyPr>
            <a:normAutofit/>
          </a:bodyPr>
          <a:lstStyle/>
          <a:p>
            <a:r>
              <a:rPr lang="en-MY" b="1" dirty="0">
                <a:solidFill>
                  <a:srgbClr val="CC0066"/>
                </a:solidFill>
              </a:rPr>
              <a:t>CASE 3</a:t>
            </a:r>
          </a:p>
        </p:txBody>
      </p:sp>
      <p:sp>
        <p:nvSpPr>
          <p:cNvPr id="5" name="Slide Number Placeholder 4">
            <a:extLst>
              <a:ext uri="{FF2B5EF4-FFF2-40B4-BE49-F238E27FC236}">
                <a16:creationId xmlns:a16="http://schemas.microsoft.com/office/drawing/2014/main" id="{90D52729-D79B-4F0D-9206-627C7A305816}"/>
              </a:ext>
            </a:extLst>
          </p:cNvPr>
          <p:cNvSpPr>
            <a:spLocks noGrp="1"/>
          </p:cNvSpPr>
          <p:nvPr>
            <p:ph type="sldNum" sz="quarter" idx="12"/>
          </p:nvPr>
        </p:nvSpPr>
        <p:spPr/>
        <p:txBody>
          <a:bodyPr/>
          <a:lstStyle/>
          <a:p>
            <a:fld id="{71B7BAC7-FE87-40F6-AA24-4F4685D1B022}" type="slidenum">
              <a:rPr lang="en-US" smtClean="0"/>
              <a:t>18</a:t>
            </a:fld>
            <a:endParaRPr lang="en-US"/>
          </a:p>
        </p:txBody>
      </p:sp>
      <p:sp>
        <p:nvSpPr>
          <p:cNvPr id="8" name="Rectangle 7">
            <a:extLst>
              <a:ext uri="{FF2B5EF4-FFF2-40B4-BE49-F238E27FC236}">
                <a16:creationId xmlns:a16="http://schemas.microsoft.com/office/drawing/2014/main" id="{551E4F6A-219C-4FDF-8041-05473013B10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078319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0C0CFE9-0379-43AE-8AEF-1F552879CD6B}"/>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324100" y="212720"/>
            <a:ext cx="9029700" cy="1325563"/>
          </a:xfrm>
        </p:spPr>
        <p:txBody>
          <a:bodyPr/>
          <a:lstStyle/>
          <a:p>
            <a:pPr algn="ctr"/>
            <a:r>
              <a:rPr lang="en-US" b="1" dirty="0">
                <a:solidFill>
                  <a:srgbClr val="CC0066"/>
                </a:solidFill>
              </a:rPr>
              <a:t>CASE 3 </a:t>
            </a:r>
          </a:p>
        </p:txBody>
      </p:sp>
      <p:sp>
        <p:nvSpPr>
          <p:cNvPr id="14" name="Content Placeholder 13"/>
          <p:cNvSpPr>
            <a:spLocks noGrp="1"/>
          </p:cNvSpPr>
          <p:nvPr>
            <p:ph idx="1"/>
          </p:nvPr>
        </p:nvSpPr>
        <p:spPr>
          <a:xfrm>
            <a:off x="1101425" y="1149925"/>
            <a:ext cx="10252376" cy="5245965"/>
          </a:xfrm>
        </p:spPr>
        <p:txBody>
          <a:bodyPr>
            <a:normAutofit/>
          </a:bodyPr>
          <a:lstStyle/>
          <a:p>
            <a:pPr>
              <a:lnSpc>
                <a:spcPct val="100000"/>
              </a:lnSpc>
              <a:spcBef>
                <a:spcPts val="0"/>
              </a:spcBef>
            </a:pPr>
            <a:r>
              <a:rPr lang="en-US" sz="3300" dirty="0">
                <a:effectLst/>
                <a:latin typeface="+mj-lt"/>
                <a:ea typeface="Calibri" panose="020F0502020204030204" pitchFamily="34" charset="0"/>
                <a:cs typeface="Times New Roman" panose="02020603050405020304" pitchFamily="18" charset="0"/>
              </a:rPr>
              <a:t>Madam C, 45-years-old lady, was diagnosed with right breast carcinoma T2N1M0, ER/PR positive, HER2 negative 5 years ago. She underwent right wide local excision &amp; axillary clearance. </a:t>
            </a:r>
          </a:p>
          <a:p>
            <a:pPr>
              <a:lnSpc>
                <a:spcPct val="100000"/>
              </a:lnSpc>
              <a:spcBef>
                <a:spcPts val="0"/>
              </a:spcBef>
            </a:pPr>
            <a:r>
              <a:rPr lang="en-US" sz="3300" dirty="0">
                <a:effectLst/>
                <a:latin typeface="+mj-lt"/>
                <a:ea typeface="Calibri" panose="020F0502020204030204" pitchFamily="34" charset="0"/>
                <a:cs typeface="Times New Roman" panose="02020603050405020304" pitchFamily="18" charset="0"/>
              </a:rPr>
              <a:t>She completed her adjuvant chemotherapy &amp; radiotherapy.</a:t>
            </a:r>
          </a:p>
          <a:p>
            <a:pPr>
              <a:lnSpc>
                <a:spcPct val="100000"/>
              </a:lnSpc>
              <a:spcBef>
                <a:spcPts val="0"/>
              </a:spcBef>
            </a:pPr>
            <a:r>
              <a:rPr lang="en-US" sz="3300" dirty="0">
                <a:effectLst/>
                <a:latin typeface="+mj-lt"/>
                <a:ea typeface="Calibri" panose="020F0502020204030204" pitchFamily="34" charset="0"/>
                <a:cs typeface="Times New Roman" panose="02020603050405020304" pitchFamily="18" charset="0"/>
              </a:rPr>
              <a:t>She is currently on tamoxifen 20 mg daily.</a:t>
            </a:r>
          </a:p>
          <a:p>
            <a:pPr>
              <a:lnSpc>
                <a:spcPct val="100000"/>
              </a:lnSpc>
              <a:spcBef>
                <a:spcPts val="0"/>
              </a:spcBef>
            </a:pPr>
            <a:r>
              <a:rPr lang="en-US" sz="3300" dirty="0">
                <a:effectLst/>
                <a:latin typeface="+mj-lt"/>
                <a:ea typeface="Calibri" panose="020F0502020204030204" pitchFamily="34" charset="0"/>
                <a:cs typeface="Times New Roman" panose="02020603050405020304" pitchFamily="18" charset="0"/>
              </a:rPr>
              <a:t>Now, she is diagnosed with local recurrence on right breast. Repeat biopsy shows invasive ductal carcinoma </a:t>
            </a:r>
            <a:r>
              <a:rPr lang="en-US" sz="3300" dirty="0">
                <a:latin typeface="+mj-lt"/>
                <a:ea typeface="Calibri" panose="020F0502020204030204" pitchFamily="34" charset="0"/>
                <a:cs typeface="Times New Roman" panose="02020603050405020304" pitchFamily="18" charset="0"/>
              </a:rPr>
              <a:t>ER/PR positive, HER2 negative</a:t>
            </a:r>
            <a:r>
              <a:rPr lang="en-US" sz="3300" dirty="0">
                <a:effectLst/>
                <a:latin typeface="+mj-lt"/>
                <a:ea typeface="Calibri" panose="020F0502020204030204" pitchFamily="34" charset="0"/>
                <a:cs typeface="Times New Roman" panose="02020603050405020304" pitchFamily="18" charset="0"/>
              </a:rPr>
              <a:t>. </a:t>
            </a:r>
            <a:endParaRPr lang="en-MY" sz="3300" dirty="0">
              <a:effectLst/>
              <a:latin typeface="+mj-lt"/>
              <a:ea typeface="Calibri" panose="020F0502020204030204" pitchFamily="34" charset="0"/>
              <a:cs typeface="Times New Roman" panose="02020603050405020304" pitchFamily="18" charset="0"/>
            </a:endParaRPr>
          </a:p>
          <a:p>
            <a:pPr lvl="0">
              <a:buFont typeface="Wingdings" panose="05000000000000000000" pitchFamily="2" charset="2"/>
              <a:buChar char="§"/>
            </a:pPr>
            <a:endParaRPr lang="en-US" sz="3600" dirty="0">
              <a:latin typeface="Cambria" panose="02040503050406030204" pitchFamily="18" charset="0"/>
              <a:ea typeface="Cambria" panose="02040503050406030204" pitchFamily="18" charset="0"/>
            </a:endParaRPr>
          </a:p>
          <a:p>
            <a:pPr lvl="0">
              <a:buFont typeface="Wingdings" panose="05000000000000000000" pitchFamily="2" charset="2"/>
              <a:buChar char="§"/>
            </a:pPr>
            <a:endParaRPr lang="en-US" dirty="0"/>
          </a:p>
        </p:txBody>
      </p:sp>
      <p:sp>
        <p:nvSpPr>
          <p:cNvPr id="2" name="Slide Number Placeholder 1">
            <a:extLst>
              <a:ext uri="{FF2B5EF4-FFF2-40B4-BE49-F238E27FC236}">
                <a16:creationId xmlns:a16="http://schemas.microsoft.com/office/drawing/2014/main" id="{923BC4D5-BF96-43A3-8260-EB79D6237AA4}"/>
              </a:ext>
            </a:extLst>
          </p:cNvPr>
          <p:cNvSpPr>
            <a:spLocks noGrp="1"/>
          </p:cNvSpPr>
          <p:nvPr>
            <p:ph type="sldNum" sz="quarter" idx="12"/>
          </p:nvPr>
        </p:nvSpPr>
        <p:spPr/>
        <p:txBody>
          <a:bodyPr/>
          <a:lstStyle/>
          <a:p>
            <a:fld id="{71B7BAC7-FE87-40F6-AA24-4F4685D1B022}" type="slidenum">
              <a:rPr lang="en-US" smtClean="0"/>
              <a:t>19</a:t>
            </a:fld>
            <a:endParaRPr lang="en-US" dirty="0"/>
          </a:p>
        </p:txBody>
      </p:sp>
      <p:sp>
        <p:nvSpPr>
          <p:cNvPr id="8" name="Rectangle 7">
            <a:extLst>
              <a:ext uri="{FF2B5EF4-FFF2-40B4-BE49-F238E27FC236}">
                <a16:creationId xmlns:a16="http://schemas.microsoft.com/office/drawing/2014/main" id="{A5840A2B-D7E7-4526-B8B9-1A22D01B712A}"/>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222717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0FA5934-F286-4568-8B74-EF6FB6C067E4}"/>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4" name="Title 3">
            <a:extLst>
              <a:ext uri="{FF2B5EF4-FFF2-40B4-BE49-F238E27FC236}">
                <a16:creationId xmlns:a16="http://schemas.microsoft.com/office/drawing/2014/main" id="{9132B0B2-B7AA-47E1-BE2D-715939259BE4}"/>
              </a:ext>
            </a:extLst>
          </p:cNvPr>
          <p:cNvSpPr>
            <a:spLocks noGrp="1"/>
          </p:cNvSpPr>
          <p:nvPr>
            <p:ph type="ctrTitle"/>
          </p:nvPr>
        </p:nvSpPr>
        <p:spPr/>
        <p:txBody>
          <a:bodyPr/>
          <a:lstStyle/>
          <a:p>
            <a:r>
              <a:rPr lang="en-MY" b="1" dirty="0">
                <a:solidFill>
                  <a:srgbClr val="CC0066"/>
                </a:solidFill>
              </a:rPr>
              <a:t>CASE 1</a:t>
            </a:r>
          </a:p>
        </p:txBody>
      </p:sp>
      <p:sp>
        <p:nvSpPr>
          <p:cNvPr id="5" name="Slide Number Placeholder 4">
            <a:extLst>
              <a:ext uri="{FF2B5EF4-FFF2-40B4-BE49-F238E27FC236}">
                <a16:creationId xmlns:a16="http://schemas.microsoft.com/office/drawing/2014/main" id="{CC7562E5-8045-456B-AF70-D7180F0530DD}"/>
              </a:ext>
            </a:extLst>
          </p:cNvPr>
          <p:cNvSpPr>
            <a:spLocks noGrp="1"/>
          </p:cNvSpPr>
          <p:nvPr>
            <p:ph type="sldNum" sz="quarter" idx="12"/>
          </p:nvPr>
        </p:nvSpPr>
        <p:spPr/>
        <p:txBody>
          <a:bodyPr/>
          <a:lstStyle/>
          <a:p>
            <a:fld id="{71B7BAC7-FE87-40F6-AA24-4F4685D1B022}" type="slidenum">
              <a:rPr lang="en-US" smtClean="0"/>
              <a:t>2</a:t>
            </a:fld>
            <a:endParaRPr lang="en-US"/>
          </a:p>
        </p:txBody>
      </p:sp>
      <p:sp>
        <p:nvSpPr>
          <p:cNvPr id="8" name="Rectangle 7">
            <a:extLst>
              <a:ext uri="{FF2B5EF4-FFF2-40B4-BE49-F238E27FC236}">
                <a16:creationId xmlns:a16="http://schemas.microsoft.com/office/drawing/2014/main" id="{C836FC39-7228-427F-BBFD-8B542A488EAB}"/>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3095843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A368AC3-DD82-474D-A31F-FF8E2B1A9D29}"/>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4" name="Content Placeholder 13"/>
          <p:cNvSpPr>
            <a:spLocks noGrp="1"/>
          </p:cNvSpPr>
          <p:nvPr>
            <p:ph idx="1"/>
          </p:nvPr>
        </p:nvSpPr>
        <p:spPr>
          <a:xfrm>
            <a:off x="1101425" y="2133600"/>
            <a:ext cx="10252375" cy="4188346"/>
          </a:xfrm>
        </p:spPr>
        <p:txBody>
          <a:bodyPr>
            <a:normAutofit/>
          </a:bodyPr>
          <a:lstStyle/>
          <a:p>
            <a:pPr lvl="0"/>
            <a:r>
              <a:rPr lang="en-US" sz="4000" dirty="0">
                <a:effectLst/>
                <a:latin typeface="+mj-lt"/>
                <a:ea typeface="Calibri" panose="020F0502020204030204" pitchFamily="34" charset="0"/>
              </a:rPr>
              <a:t>What is the first step of management fo</a:t>
            </a:r>
            <a:r>
              <a:rPr lang="en-US" sz="4000" dirty="0">
                <a:latin typeface="+mj-lt"/>
                <a:ea typeface="Calibri" panose="020F0502020204030204" pitchFamily="34" charset="0"/>
              </a:rPr>
              <a:t>r this patient</a:t>
            </a:r>
            <a:r>
              <a:rPr lang="en-US" sz="4000" dirty="0">
                <a:effectLst/>
                <a:latin typeface="+mj-lt"/>
                <a:ea typeface="Calibri" panose="020F0502020204030204" pitchFamily="34" charset="0"/>
              </a:rPr>
              <a:t>? </a:t>
            </a:r>
            <a:endParaRPr lang="en-US" sz="4000" dirty="0">
              <a:latin typeface="+mj-lt"/>
            </a:endParaRPr>
          </a:p>
        </p:txBody>
      </p:sp>
      <p:sp>
        <p:nvSpPr>
          <p:cNvPr id="2" name="Slide Number Placeholder 1">
            <a:extLst>
              <a:ext uri="{FF2B5EF4-FFF2-40B4-BE49-F238E27FC236}">
                <a16:creationId xmlns:a16="http://schemas.microsoft.com/office/drawing/2014/main" id="{6803A547-839F-4AB3-9411-9845ABCB6B3D}"/>
              </a:ext>
            </a:extLst>
          </p:cNvPr>
          <p:cNvSpPr>
            <a:spLocks noGrp="1"/>
          </p:cNvSpPr>
          <p:nvPr>
            <p:ph type="sldNum" sz="quarter" idx="12"/>
          </p:nvPr>
        </p:nvSpPr>
        <p:spPr/>
        <p:txBody>
          <a:bodyPr/>
          <a:lstStyle/>
          <a:p>
            <a:fld id="{71B7BAC7-FE87-40F6-AA24-4F4685D1B022}" type="slidenum">
              <a:rPr lang="en-US" smtClean="0"/>
              <a:t>20</a:t>
            </a:fld>
            <a:endParaRPr lang="en-US" dirty="0"/>
          </a:p>
        </p:txBody>
      </p:sp>
      <p:sp>
        <p:nvSpPr>
          <p:cNvPr id="8" name="Rectangle 7">
            <a:extLst>
              <a:ext uri="{FF2B5EF4-FFF2-40B4-BE49-F238E27FC236}">
                <a16:creationId xmlns:a16="http://schemas.microsoft.com/office/drawing/2014/main" id="{6218ED5C-9385-4754-AEA7-282ECD99318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1" name="Title 12">
            <a:extLst>
              <a:ext uri="{FF2B5EF4-FFF2-40B4-BE49-F238E27FC236}">
                <a16:creationId xmlns:a16="http://schemas.microsoft.com/office/drawing/2014/main" id="{93051C66-D63D-4A70-99FB-FDE8E8201E64}"/>
              </a:ext>
            </a:extLst>
          </p:cNvPr>
          <p:cNvSpPr>
            <a:spLocks noGrp="1"/>
          </p:cNvSpPr>
          <p:nvPr>
            <p:ph type="title"/>
          </p:nvPr>
        </p:nvSpPr>
        <p:spPr>
          <a:xfrm>
            <a:off x="1496291" y="628020"/>
            <a:ext cx="9114559" cy="1325563"/>
          </a:xfrm>
        </p:spPr>
        <p:txBody>
          <a:bodyPr/>
          <a:lstStyle/>
          <a:p>
            <a:pPr algn="ctr"/>
            <a:r>
              <a:rPr lang="en-US" b="1" dirty="0">
                <a:solidFill>
                  <a:srgbClr val="CC0066"/>
                </a:solidFill>
              </a:rPr>
              <a:t>Question 7</a:t>
            </a:r>
          </a:p>
        </p:txBody>
      </p:sp>
    </p:spTree>
    <p:extLst>
      <p:ext uri="{BB962C8B-B14F-4D97-AF65-F5344CB8AC3E}">
        <p14:creationId xmlns:p14="http://schemas.microsoft.com/office/powerpoint/2010/main" val="21825365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C789851-CC64-4467-A8EF-50CDC0EBEE4E}"/>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9" name="Rectangle 5">
            <a:extLst>
              <a:ext uri="{FF2B5EF4-FFF2-40B4-BE49-F238E27FC236}">
                <a16:creationId xmlns:a16="http://schemas.microsoft.com/office/drawing/2014/main" id="{B391B2C6-BC51-48A5-8A39-C85B68783C63}"/>
              </a:ext>
            </a:extLst>
          </p:cNvPr>
          <p:cNvSpPr>
            <a:spLocks noGrp="1" noChangeArrowheads="1"/>
          </p:cNvSpPr>
          <p:nvPr>
            <p:ph idx="1"/>
          </p:nvPr>
        </p:nvSpPr>
        <p:spPr bwMode="auto">
          <a:xfrm>
            <a:off x="1066800" y="2130408"/>
            <a:ext cx="9628506"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nSpc>
                <a:spcPct val="100000"/>
              </a:lnSpc>
              <a:spcBef>
                <a:spcPts val="0"/>
              </a:spcBef>
              <a:spcAft>
                <a:spcPts val="600"/>
              </a:spcAft>
            </a:pPr>
            <a:r>
              <a:rPr lang="en-US" sz="4000" dirty="0">
                <a:effectLst/>
                <a:latin typeface="+mj-lt"/>
                <a:ea typeface="Calibri" panose="020F0502020204030204" pitchFamily="34" charset="0"/>
                <a:cs typeface="Times New Roman" panose="02020603050405020304" pitchFamily="18" charset="0"/>
              </a:rPr>
              <a:t>Restage the patient because of </a:t>
            </a:r>
            <a:r>
              <a:rPr lang="en-US" sz="4000" dirty="0" err="1">
                <a:effectLst/>
                <a:latin typeface="+mj-lt"/>
                <a:ea typeface="Calibri" panose="020F0502020204030204" pitchFamily="34" charset="0"/>
                <a:cs typeface="Times New Roman" panose="02020603050405020304" pitchFamily="18" charset="0"/>
              </a:rPr>
              <a:t>tumour</a:t>
            </a:r>
            <a:r>
              <a:rPr lang="en-US" sz="4000" dirty="0">
                <a:effectLst/>
                <a:latin typeface="+mj-lt"/>
                <a:ea typeface="Calibri" panose="020F0502020204030204" pitchFamily="34" charset="0"/>
                <a:cs typeface="Times New Roman" panose="02020603050405020304" pitchFamily="18" charset="0"/>
              </a:rPr>
              <a:t> recurrence</a:t>
            </a:r>
            <a:endParaRPr lang="en-MY" sz="4000" dirty="0">
              <a:effectLst/>
              <a:latin typeface="+mj-lt"/>
              <a:ea typeface="Calibri" panose="020F0502020204030204" pitchFamily="34" charset="0"/>
              <a:cs typeface="Times New Roman" panose="02020603050405020304" pitchFamily="18" charset="0"/>
            </a:endParaRPr>
          </a:p>
        </p:txBody>
      </p:sp>
      <p:sp>
        <p:nvSpPr>
          <p:cNvPr id="8" name="Rectangle 6">
            <a:extLst>
              <a:ext uri="{FF2B5EF4-FFF2-40B4-BE49-F238E27FC236}">
                <a16:creationId xmlns:a16="http://schemas.microsoft.com/office/drawing/2014/main" id="{F34279B6-4684-4459-9EDA-159315F66AD8}"/>
              </a:ext>
            </a:extLst>
          </p:cNvPr>
          <p:cNvSpPr>
            <a:spLocks noChangeArrowheads="1"/>
          </p:cNvSpPr>
          <p:nvPr/>
        </p:nvSpPr>
        <p:spPr bwMode="auto">
          <a:xfrm>
            <a:off x="1459832" y="45672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MY"/>
          </a:p>
        </p:txBody>
      </p:sp>
      <p:sp>
        <p:nvSpPr>
          <p:cNvPr id="2" name="Slide Number Placeholder 1">
            <a:extLst>
              <a:ext uri="{FF2B5EF4-FFF2-40B4-BE49-F238E27FC236}">
                <a16:creationId xmlns:a16="http://schemas.microsoft.com/office/drawing/2014/main" id="{FDD480CA-410D-4827-8C79-70A6F0BE971A}"/>
              </a:ext>
            </a:extLst>
          </p:cNvPr>
          <p:cNvSpPr>
            <a:spLocks noGrp="1"/>
          </p:cNvSpPr>
          <p:nvPr>
            <p:ph type="sldNum" sz="quarter" idx="12"/>
          </p:nvPr>
        </p:nvSpPr>
        <p:spPr/>
        <p:txBody>
          <a:bodyPr/>
          <a:lstStyle/>
          <a:p>
            <a:fld id="{71B7BAC7-FE87-40F6-AA24-4F4685D1B022}" type="slidenum">
              <a:rPr lang="en-US" smtClean="0"/>
              <a:t>21</a:t>
            </a:fld>
            <a:endParaRPr lang="en-US" dirty="0"/>
          </a:p>
        </p:txBody>
      </p:sp>
      <p:sp>
        <p:nvSpPr>
          <p:cNvPr id="15" name="Rectangle 14">
            <a:extLst>
              <a:ext uri="{FF2B5EF4-FFF2-40B4-BE49-F238E27FC236}">
                <a16:creationId xmlns:a16="http://schemas.microsoft.com/office/drawing/2014/main" id="{EA8D37F7-9D16-4642-8893-A1E049E5B6B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
        <p:nvSpPr>
          <p:cNvPr id="16" name="Title 12">
            <a:extLst>
              <a:ext uri="{FF2B5EF4-FFF2-40B4-BE49-F238E27FC236}">
                <a16:creationId xmlns:a16="http://schemas.microsoft.com/office/drawing/2014/main" id="{EFB3CF52-0516-4DDC-8D85-3F6914D75AAD}"/>
              </a:ext>
            </a:extLst>
          </p:cNvPr>
          <p:cNvSpPr>
            <a:spLocks noGrp="1"/>
          </p:cNvSpPr>
          <p:nvPr>
            <p:ph type="title"/>
          </p:nvPr>
        </p:nvSpPr>
        <p:spPr>
          <a:xfrm>
            <a:off x="1496291" y="628020"/>
            <a:ext cx="9114559" cy="1325563"/>
          </a:xfrm>
        </p:spPr>
        <p:txBody>
          <a:bodyPr/>
          <a:lstStyle/>
          <a:p>
            <a:pPr algn="ctr"/>
            <a:r>
              <a:rPr lang="en-US" b="1" dirty="0">
                <a:solidFill>
                  <a:srgbClr val="CC0066"/>
                </a:solidFill>
              </a:rPr>
              <a:t>Answer 7</a:t>
            </a:r>
          </a:p>
        </p:txBody>
      </p:sp>
    </p:spTree>
    <p:extLst>
      <p:ext uri="{BB962C8B-B14F-4D97-AF65-F5344CB8AC3E}">
        <p14:creationId xmlns:p14="http://schemas.microsoft.com/office/powerpoint/2010/main" val="2202161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18F3642-3597-4AFF-BA64-2586E1D6FDB4}"/>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324100" y="628360"/>
            <a:ext cx="9029700" cy="1325563"/>
          </a:xfrm>
        </p:spPr>
        <p:txBody>
          <a:bodyPr/>
          <a:lstStyle/>
          <a:p>
            <a:pPr algn="ctr"/>
            <a:r>
              <a:rPr lang="en-US" b="1" dirty="0">
                <a:solidFill>
                  <a:srgbClr val="CC0066"/>
                </a:solidFill>
              </a:rPr>
              <a:t>Scenario (cont.)</a:t>
            </a:r>
          </a:p>
        </p:txBody>
      </p:sp>
      <p:sp>
        <p:nvSpPr>
          <p:cNvPr id="14" name="Content Placeholder 13"/>
          <p:cNvSpPr>
            <a:spLocks noGrp="1"/>
          </p:cNvSpPr>
          <p:nvPr>
            <p:ph idx="1"/>
          </p:nvPr>
        </p:nvSpPr>
        <p:spPr>
          <a:xfrm>
            <a:off x="1108364" y="1853325"/>
            <a:ext cx="10245436" cy="4351338"/>
          </a:xfrm>
        </p:spPr>
        <p:txBody>
          <a:bodyPr>
            <a:noAutofit/>
          </a:bodyPr>
          <a:lstStyle/>
          <a:p>
            <a:pPr>
              <a:lnSpc>
                <a:spcPct val="150000"/>
              </a:lnSpc>
              <a:spcAft>
                <a:spcPts val="600"/>
              </a:spcAft>
            </a:pPr>
            <a:r>
              <a:rPr lang="en-US" sz="4000" dirty="0">
                <a:effectLst/>
                <a:latin typeface="+mj-lt"/>
                <a:ea typeface="Calibri" panose="020F0502020204030204" pitchFamily="34" charset="0"/>
                <a:cs typeface="Times New Roman" panose="02020603050405020304" pitchFamily="18" charset="0"/>
              </a:rPr>
              <a:t>CT TAP shows no distant metastasis. </a:t>
            </a:r>
            <a:endParaRPr lang="en-MY" sz="4000" dirty="0">
              <a:effectLst/>
              <a:latin typeface="+mj-lt"/>
              <a:ea typeface="Calibri" panose="020F0502020204030204" pitchFamily="34" charset="0"/>
              <a:cs typeface="Times New Roman" panose="02020603050405020304" pitchFamily="18" charset="0"/>
            </a:endParaRPr>
          </a:p>
          <a:p>
            <a:endParaRPr lang="en-US" sz="2000" dirty="0">
              <a:latin typeface="+mj-lt"/>
            </a:endParaRPr>
          </a:p>
          <a:p>
            <a:pPr marL="0" indent="0">
              <a:buNone/>
            </a:pPr>
            <a:r>
              <a:rPr lang="en-US" sz="4000" b="1" dirty="0">
                <a:solidFill>
                  <a:srgbClr val="CC0066"/>
                </a:solidFill>
                <a:latin typeface="+mj-lt"/>
              </a:rPr>
              <a:t>Question 8</a:t>
            </a:r>
          </a:p>
          <a:p>
            <a:r>
              <a:rPr lang="en-US" sz="4000" dirty="0">
                <a:effectLst/>
                <a:latin typeface="+mj-lt"/>
                <a:ea typeface="Calibri" panose="020F0502020204030204" pitchFamily="34" charset="0"/>
              </a:rPr>
              <a:t>How do you manage this lady?</a:t>
            </a:r>
            <a:endParaRPr lang="en-MY" sz="4000" dirty="0">
              <a:effectLst/>
              <a:latin typeface="+mj-lt"/>
            </a:endParaRPr>
          </a:p>
        </p:txBody>
      </p:sp>
      <p:sp>
        <p:nvSpPr>
          <p:cNvPr id="3" name="Slide Number Placeholder 2">
            <a:extLst>
              <a:ext uri="{FF2B5EF4-FFF2-40B4-BE49-F238E27FC236}">
                <a16:creationId xmlns:a16="http://schemas.microsoft.com/office/drawing/2014/main" id="{5DDD3943-A8EB-46F1-9B16-30D28B661704}"/>
              </a:ext>
            </a:extLst>
          </p:cNvPr>
          <p:cNvSpPr>
            <a:spLocks noGrp="1"/>
          </p:cNvSpPr>
          <p:nvPr>
            <p:ph type="sldNum" sz="quarter" idx="12"/>
          </p:nvPr>
        </p:nvSpPr>
        <p:spPr/>
        <p:txBody>
          <a:bodyPr/>
          <a:lstStyle/>
          <a:p>
            <a:fld id="{71B7BAC7-FE87-40F6-AA24-4F4685D1B022}" type="slidenum">
              <a:rPr lang="en-US" smtClean="0"/>
              <a:t>22</a:t>
            </a:fld>
            <a:endParaRPr lang="en-US" dirty="0"/>
          </a:p>
        </p:txBody>
      </p:sp>
      <p:sp>
        <p:nvSpPr>
          <p:cNvPr id="8" name="Rectangle 7">
            <a:extLst>
              <a:ext uri="{FF2B5EF4-FFF2-40B4-BE49-F238E27FC236}">
                <a16:creationId xmlns:a16="http://schemas.microsoft.com/office/drawing/2014/main" id="{762D9E88-AF23-41DC-BD50-ABAA3BA36E0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895880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D798258-C5C5-4DB6-9628-6665CA378956}"/>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4" name="Content Placeholder 13"/>
          <p:cNvSpPr>
            <a:spLocks noGrp="1"/>
          </p:cNvSpPr>
          <p:nvPr>
            <p:ph idx="1"/>
          </p:nvPr>
        </p:nvSpPr>
        <p:spPr>
          <a:xfrm>
            <a:off x="1080655" y="2075015"/>
            <a:ext cx="10273145" cy="4351338"/>
          </a:xfrm>
        </p:spPr>
        <p:txBody>
          <a:bodyPr>
            <a:normAutofit/>
          </a:bodyPr>
          <a:lstStyle/>
          <a:p>
            <a:pPr>
              <a:lnSpc>
                <a:spcPct val="100000"/>
              </a:lnSpc>
              <a:spcBef>
                <a:spcPts val="0"/>
              </a:spcBef>
            </a:pPr>
            <a:r>
              <a:rPr lang="en-US" sz="4000" dirty="0">
                <a:effectLst/>
                <a:latin typeface="+mj-lt"/>
                <a:ea typeface="Calibri" panose="020F0502020204030204" pitchFamily="34" charset="0"/>
                <a:cs typeface="Times New Roman" panose="02020603050405020304" pitchFamily="18" charset="0"/>
              </a:rPr>
              <a:t>Surgery</a:t>
            </a:r>
          </a:p>
          <a:p>
            <a:pPr marL="623888" lvl="1" indent="-360363">
              <a:lnSpc>
                <a:spcPct val="100000"/>
              </a:lnSpc>
              <a:spcBef>
                <a:spcPts val="0"/>
              </a:spcBef>
              <a:buFont typeface="Wingdings" panose="05000000000000000000" pitchFamily="2" charset="2"/>
              <a:buChar char="§"/>
            </a:pPr>
            <a:r>
              <a:rPr lang="en-US" sz="3600" dirty="0">
                <a:effectLst/>
                <a:latin typeface="+mj-lt"/>
                <a:ea typeface="Calibri" panose="020F0502020204030204" pitchFamily="34" charset="0"/>
                <a:cs typeface="Times New Roman" panose="02020603050405020304" pitchFamily="18" charset="0"/>
              </a:rPr>
              <a:t>right mastectomy if </a:t>
            </a:r>
            <a:r>
              <a:rPr lang="en-US" sz="3600" dirty="0" err="1">
                <a:effectLst/>
                <a:latin typeface="+mj-lt"/>
                <a:ea typeface="Calibri" panose="020F0502020204030204" pitchFamily="34" charset="0"/>
                <a:cs typeface="Times New Roman" panose="02020603050405020304" pitchFamily="18" charset="0"/>
              </a:rPr>
              <a:t>resectable</a:t>
            </a:r>
            <a:endParaRPr lang="en-US" sz="3600" dirty="0">
              <a:effectLst/>
              <a:latin typeface="+mj-lt"/>
              <a:ea typeface="Calibri" panose="020F0502020204030204" pitchFamily="34" charset="0"/>
              <a:cs typeface="Times New Roman" panose="02020603050405020304" pitchFamily="18" charset="0"/>
            </a:endParaRPr>
          </a:p>
          <a:p>
            <a:pPr marL="623888" lvl="1" indent="-360363">
              <a:lnSpc>
                <a:spcPct val="100000"/>
              </a:lnSpc>
              <a:spcBef>
                <a:spcPts val="0"/>
              </a:spcBef>
              <a:buFont typeface="Wingdings" panose="05000000000000000000" pitchFamily="2" charset="2"/>
              <a:buChar char="§"/>
            </a:pPr>
            <a:r>
              <a:rPr lang="en-US" sz="3600" dirty="0">
                <a:latin typeface="+mj-lt"/>
                <a:ea typeface="Calibri" panose="020F0502020204030204" pitchFamily="34" charset="0"/>
                <a:cs typeface="Times New Roman" panose="02020603050405020304" pitchFamily="18" charset="0"/>
              </a:rPr>
              <a:t>i</a:t>
            </a:r>
            <a:r>
              <a:rPr lang="en-US" sz="3600" dirty="0">
                <a:effectLst/>
                <a:latin typeface="+mj-lt"/>
                <a:ea typeface="Calibri" panose="020F0502020204030204" pitchFamily="34" charset="0"/>
                <a:cs typeface="Times New Roman" panose="02020603050405020304" pitchFamily="18" charset="0"/>
              </a:rPr>
              <a:t>f not </a:t>
            </a:r>
            <a:r>
              <a:rPr lang="en-US" sz="3600" dirty="0" err="1">
                <a:effectLst/>
                <a:latin typeface="+mj-lt"/>
                <a:ea typeface="Calibri" panose="020F0502020204030204" pitchFamily="34" charset="0"/>
                <a:cs typeface="Times New Roman" panose="02020603050405020304" pitchFamily="18" charset="0"/>
              </a:rPr>
              <a:t>resectable</a:t>
            </a:r>
            <a:r>
              <a:rPr lang="en-US" sz="3600" dirty="0">
                <a:effectLst/>
                <a:latin typeface="+mj-lt"/>
                <a:ea typeface="Calibri" panose="020F0502020204030204" pitchFamily="34" charset="0"/>
                <a:cs typeface="Times New Roman" panose="02020603050405020304" pitchFamily="18" charset="0"/>
              </a:rPr>
              <a:t>, for second-line systemic therapy </a:t>
            </a:r>
          </a:p>
          <a:p>
            <a:endParaRPr lang="en-MY" dirty="0">
              <a:effectLst/>
            </a:endParaRPr>
          </a:p>
        </p:txBody>
      </p:sp>
      <p:sp>
        <p:nvSpPr>
          <p:cNvPr id="2" name="Slide Number Placeholder 1">
            <a:extLst>
              <a:ext uri="{FF2B5EF4-FFF2-40B4-BE49-F238E27FC236}">
                <a16:creationId xmlns:a16="http://schemas.microsoft.com/office/drawing/2014/main" id="{F577070F-07F8-4986-84A4-3F8C9A5A4C83}"/>
              </a:ext>
            </a:extLst>
          </p:cNvPr>
          <p:cNvSpPr>
            <a:spLocks noGrp="1"/>
          </p:cNvSpPr>
          <p:nvPr>
            <p:ph type="sldNum" sz="quarter" idx="12"/>
          </p:nvPr>
        </p:nvSpPr>
        <p:spPr/>
        <p:txBody>
          <a:bodyPr/>
          <a:lstStyle/>
          <a:p>
            <a:fld id="{71B7BAC7-FE87-40F6-AA24-4F4685D1B022}" type="slidenum">
              <a:rPr lang="en-US" smtClean="0"/>
              <a:t>23</a:t>
            </a:fld>
            <a:endParaRPr lang="en-US" dirty="0"/>
          </a:p>
        </p:txBody>
      </p:sp>
      <p:sp>
        <p:nvSpPr>
          <p:cNvPr id="9" name="Title 12">
            <a:extLst>
              <a:ext uri="{FF2B5EF4-FFF2-40B4-BE49-F238E27FC236}">
                <a16:creationId xmlns:a16="http://schemas.microsoft.com/office/drawing/2014/main" id="{4388322A-2AC0-4568-B8E2-0FC9A5F55200}"/>
              </a:ext>
            </a:extLst>
          </p:cNvPr>
          <p:cNvSpPr>
            <a:spLocks noGrp="1"/>
          </p:cNvSpPr>
          <p:nvPr>
            <p:ph type="title"/>
          </p:nvPr>
        </p:nvSpPr>
        <p:spPr>
          <a:xfrm>
            <a:off x="1496291" y="628020"/>
            <a:ext cx="9114559" cy="1325563"/>
          </a:xfrm>
        </p:spPr>
        <p:txBody>
          <a:bodyPr/>
          <a:lstStyle/>
          <a:p>
            <a:pPr algn="ctr"/>
            <a:r>
              <a:rPr lang="en-US" b="1" dirty="0">
                <a:solidFill>
                  <a:srgbClr val="CC0066"/>
                </a:solidFill>
              </a:rPr>
              <a:t>Answer 8</a:t>
            </a:r>
          </a:p>
        </p:txBody>
      </p:sp>
      <p:sp>
        <p:nvSpPr>
          <p:cNvPr id="11" name="Rectangle 10">
            <a:extLst>
              <a:ext uri="{FF2B5EF4-FFF2-40B4-BE49-F238E27FC236}">
                <a16:creationId xmlns:a16="http://schemas.microsoft.com/office/drawing/2014/main" id="{EBF0DC61-E271-4842-BDEE-728A1B3CCD88}"/>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307989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2C23836-83C2-4653-A91D-E13ED4C4AC21}"/>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324100" y="614513"/>
            <a:ext cx="9029700" cy="1325563"/>
          </a:xfrm>
        </p:spPr>
        <p:txBody>
          <a:bodyPr/>
          <a:lstStyle/>
          <a:p>
            <a:pPr algn="ctr"/>
            <a:r>
              <a:rPr lang="en-US" b="1" dirty="0">
                <a:solidFill>
                  <a:srgbClr val="CC0066"/>
                </a:solidFill>
              </a:rPr>
              <a:t>Scenario (cont.)</a:t>
            </a:r>
          </a:p>
        </p:txBody>
      </p:sp>
      <p:sp>
        <p:nvSpPr>
          <p:cNvPr id="14" name="Content Placeholder 13"/>
          <p:cNvSpPr>
            <a:spLocks noGrp="1"/>
          </p:cNvSpPr>
          <p:nvPr>
            <p:ph idx="1"/>
          </p:nvPr>
        </p:nvSpPr>
        <p:spPr>
          <a:xfrm>
            <a:off x="1101425" y="2102723"/>
            <a:ext cx="10252375" cy="4130057"/>
          </a:xfrm>
        </p:spPr>
        <p:txBody>
          <a:bodyPr>
            <a:normAutofit fontScale="92500"/>
          </a:bodyPr>
          <a:lstStyle/>
          <a:p>
            <a:pPr>
              <a:lnSpc>
                <a:spcPct val="100000"/>
              </a:lnSpc>
              <a:spcBef>
                <a:spcPts val="0"/>
              </a:spcBef>
            </a:pPr>
            <a:r>
              <a:rPr lang="en-US" sz="3900" dirty="0">
                <a:effectLst/>
                <a:latin typeface="+mj-lt"/>
                <a:ea typeface="Calibri" panose="020F0502020204030204" pitchFamily="34" charset="0"/>
                <a:cs typeface="Times New Roman" panose="02020603050405020304" pitchFamily="18" charset="0"/>
              </a:rPr>
              <a:t>Patient undergoes right mastectomy &amp; autologous reconstruction. She defaults chemotherapy. </a:t>
            </a:r>
          </a:p>
          <a:p>
            <a:pPr>
              <a:lnSpc>
                <a:spcPct val="100000"/>
              </a:lnSpc>
              <a:spcBef>
                <a:spcPts val="0"/>
              </a:spcBef>
            </a:pPr>
            <a:endParaRPr lang="en-US" sz="2200" dirty="0">
              <a:effectLst/>
              <a:latin typeface="+mj-lt"/>
              <a:ea typeface="Calibri" panose="020F0502020204030204" pitchFamily="34" charset="0"/>
              <a:cs typeface="Times New Roman" panose="02020603050405020304" pitchFamily="18" charset="0"/>
            </a:endParaRPr>
          </a:p>
          <a:p>
            <a:pPr>
              <a:lnSpc>
                <a:spcPct val="100000"/>
              </a:lnSpc>
              <a:spcBef>
                <a:spcPts val="0"/>
              </a:spcBef>
            </a:pPr>
            <a:r>
              <a:rPr lang="en-US" sz="3900" dirty="0">
                <a:effectLst/>
                <a:latin typeface="+mj-lt"/>
                <a:ea typeface="Calibri" panose="020F0502020204030204" pitchFamily="34" charset="0"/>
                <a:cs typeface="Times New Roman" panose="02020603050405020304" pitchFamily="18" charset="0"/>
              </a:rPr>
              <a:t>She presents again 1 year later with back pain </a:t>
            </a:r>
            <a:r>
              <a:rPr lang="en-US" sz="3900" dirty="0">
                <a:latin typeface="+mj-lt"/>
                <a:ea typeface="Calibri" panose="020F0502020204030204" pitchFamily="34" charset="0"/>
                <a:cs typeface="Times New Roman" panose="02020603050405020304" pitchFamily="18" charset="0"/>
              </a:rPr>
              <a:t>&amp;</a:t>
            </a:r>
            <a:r>
              <a:rPr lang="en-US" sz="3900" dirty="0">
                <a:effectLst/>
                <a:latin typeface="+mj-lt"/>
                <a:ea typeface="Calibri" panose="020F0502020204030204" pitchFamily="34" charset="0"/>
                <a:cs typeface="Times New Roman" panose="02020603050405020304" pitchFamily="18" charset="0"/>
              </a:rPr>
              <a:t> mild shortness of breath. </a:t>
            </a:r>
          </a:p>
          <a:p>
            <a:pPr>
              <a:lnSpc>
                <a:spcPct val="100000"/>
              </a:lnSpc>
              <a:spcBef>
                <a:spcPts val="0"/>
              </a:spcBef>
            </a:pPr>
            <a:endParaRPr lang="en-US" sz="2200" dirty="0">
              <a:latin typeface="+mj-lt"/>
              <a:ea typeface="Calibri" panose="020F0502020204030204" pitchFamily="34" charset="0"/>
              <a:cs typeface="Times New Roman" panose="02020603050405020304" pitchFamily="18" charset="0"/>
            </a:endParaRPr>
          </a:p>
          <a:p>
            <a:pPr>
              <a:lnSpc>
                <a:spcPct val="100000"/>
              </a:lnSpc>
              <a:spcBef>
                <a:spcPts val="0"/>
              </a:spcBef>
            </a:pPr>
            <a:r>
              <a:rPr lang="en-US" sz="3900" dirty="0">
                <a:effectLst/>
                <a:latin typeface="+mj-lt"/>
                <a:ea typeface="Calibri" panose="020F0502020204030204" pitchFamily="34" charset="0"/>
                <a:cs typeface="Times New Roman" panose="02020603050405020304" pitchFamily="18" charset="0"/>
              </a:rPr>
              <a:t>CT scan shows multiple spinal &amp; lung metastasis.  Patient is referred to oncologist. </a:t>
            </a:r>
            <a:endParaRPr lang="en-MY" sz="3900" dirty="0">
              <a:effectLst/>
              <a:latin typeface="+mj-lt"/>
              <a:ea typeface="Calibri" panose="020F0502020204030204" pitchFamily="34" charset="0"/>
              <a:cs typeface="Times New Roman" panose="02020603050405020304" pitchFamily="18" charset="0"/>
            </a:endParaRPr>
          </a:p>
          <a:p>
            <a:pPr marL="0" indent="0">
              <a:buNone/>
            </a:pPr>
            <a:endParaRPr lang="en-US" sz="3900" dirty="0">
              <a:latin typeface="+mj-lt"/>
            </a:endParaRPr>
          </a:p>
          <a:p>
            <a:pPr marL="0" indent="0">
              <a:buNone/>
            </a:pPr>
            <a:endParaRPr lang="en-US" sz="2400" dirty="0"/>
          </a:p>
          <a:p>
            <a:endParaRPr lang="en-MY" sz="2400" dirty="0">
              <a:effectLst/>
            </a:endParaRPr>
          </a:p>
        </p:txBody>
      </p:sp>
      <p:sp>
        <p:nvSpPr>
          <p:cNvPr id="3" name="Slide Number Placeholder 2">
            <a:extLst>
              <a:ext uri="{FF2B5EF4-FFF2-40B4-BE49-F238E27FC236}">
                <a16:creationId xmlns:a16="http://schemas.microsoft.com/office/drawing/2014/main" id="{9E73B7DD-8662-4EB4-B0B9-A6DE5EBEE385}"/>
              </a:ext>
            </a:extLst>
          </p:cNvPr>
          <p:cNvSpPr>
            <a:spLocks noGrp="1"/>
          </p:cNvSpPr>
          <p:nvPr>
            <p:ph type="sldNum" sz="quarter" idx="12"/>
          </p:nvPr>
        </p:nvSpPr>
        <p:spPr/>
        <p:txBody>
          <a:bodyPr/>
          <a:lstStyle/>
          <a:p>
            <a:fld id="{71B7BAC7-FE87-40F6-AA24-4F4685D1B022}" type="slidenum">
              <a:rPr lang="en-US" smtClean="0"/>
              <a:t>24</a:t>
            </a:fld>
            <a:endParaRPr lang="en-US" dirty="0"/>
          </a:p>
        </p:txBody>
      </p:sp>
      <p:sp>
        <p:nvSpPr>
          <p:cNvPr id="8" name="Rectangle 7">
            <a:extLst>
              <a:ext uri="{FF2B5EF4-FFF2-40B4-BE49-F238E27FC236}">
                <a16:creationId xmlns:a16="http://schemas.microsoft.com/office/drawing/2014/main" id="{79B02541-ABF2-4CD1-80E7-EDF038481B49}"/>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43727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8FC181-9846-4504-9903-1755840113BB}"/>
              </a:ext>
            </a:extLst>
          </p:cNvPr>
          <p:cNvSpPr>
            <a:spLocks noGrp="1"/>
          </p:cNvSpPr>
          <p:nvPr>
            <p:ph type="title"/>
          </p:nvPr>
        </p:nvSpPr>
        <p:spPr/>
        <p:txBody>
          <a:bodyPr/>
          <a:lstStyle/>
          <a:p>
            <a:pPr algn="ctr"/>
            <a:r>
              <a:rPr lang="en-MY" b="1" dirty="0">
                <a:solidFill>
                  <a:srgbClr val="CC0066"/>
                </a:solidFill>
              </a:rPr>
              <a:t>Thank you </a:t>
            </a:r>
          </a:p>
        </p:txBody>
      </p:sp>
      <p:sp>
        <p:nvSpPr>
          <p:cNvPr id="2" name="Slide Number Placeholder 1">
            <a:extLst>
              <a:ext uri="{FF2B5EF4-FFF2-40B4-BE49-F238E27FC236}">
                <a16:creationId xmlns:a16="http://schemas.microsoft.com/office/drawing/2014/main" id="{1BCE51C9-C058-4C31-A2C0-F9CAA39B8F8C}"/>
              </a:ext>
            </a:extLst>
          </p:cNvPr>
          <p:cNvSpPr>
            <a:spLocks noGrp="1"/>
          </p:cNvSpPr>
          <p:nvPr>
            <p:ph type="sldNum" sz="quarter" idx="12"/>
          </p:nvPr>
        </p:nvSpPr>
        <p:spPr/>
        <p:txBody>
          <a:bodyPr/>
          <a:lstStyle/>
          <a:p>
            <a:fld id="{71B7BAC7-FE87-40F6-AA24-4F4685D1B022}" type="slidenum">
              <a:rPr lang="en-US" smtClean="0"/>
              <a:t>25</a:t>
            </a:fld>
            <a:endParaRPr lang="en-US"/>
          </a:p>
        </p:txBody>
      </p:sp>
    </p:spTree>
    <p:extLst>
      <p:ext uri="{BB962C8B-B14F-4D97-AF65-F5344CB8AC3E}">
        <p14:creationId xmlns:p14="http://schemas.microsoft.com/office/powerpoint/2010/main" val="236240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453958-270F-42BD-924A-C77403BB6A81}"/>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3" name="Title 12"/>
          <p:cNvSpPr>
            <a:spLocks noGrp="1"/>
          </p:cNvSpPr>
          <p:nvPr>
            <p:ph type="title"/>
          </p:nvPr>
        </p:nvSpPr>
        <p:spPr>
          <a:xfrm>
            <a:off x="2324100" y="642205"/>
            <a:ext cx="9029700" cy="1325563"/>
          </a:xfrm>
        </p:spPr>
        <p:txBody>
          <a:bodyPr/>
          <a:lstStyle/>
          <a:p>
            <a:pPr algn="ctr"/>
            <a:r>
              <a:rPr lang="en-US" b="1" dirty="0">
                <a:solidFill>
                  <a:srgbClr val="CC0066"/>
                </a:solidFill>
              </a:rPr>
              <a:t>CASE 1 </a:t>
            </a:r>
          </a:p>
        </p:txBody>
      </p:sp>
      <p:sp>
        <p:nvSpPr>
          <p:cNvPr id="14" name="Content Placeholder 13"/>
          <p:cNvSpPr>
            <a:spLocks noGrp="1"/>
          </p:cNvSpPr>
          <p:nvPr>
            <p:ph idx="1"/>
          </p:nvPr>
        </p:nvSpPr>
        <p:spPr>
          <a:xfrm>
            <a:off x="1101425" y="1867198"/>
            <a:ext cx="10252376" cy="4351338"/>
          </a:xfrm>
        </p:spPr>
        <p:txBody>
          <a:bodyPr>
            <a:normAutofit fontScale="92500"/>
          </a:bodyPr>
          <a:lstStyle/>
          <a:p>
            <a:pPr lvl="0"/>
            <a:r>
              <a:rPr lang="en-US" sz="3500" dirty="0">
                <a:latin typeface="+mj-lt"/>
                <a:ea typeface="Cambria" panose="02040503050406030204" pitchFamily="18" charset="0"/>
              </a:rPr>
              <a:t>Madam A, 52-year-old Chinese lady, is noted to have right upper inner quadrant breast lump during clinical examination. US-guided biopsy done reports as Invasive Ductal Carcinoma, ER/PR+ &amp; HER2 2+</a:t>
            </a:r>
          </a:p>
          <a:p>
            <a:pPr lvl="0"/>
            <a:r>
              <a:rPr lang="en-US" sz="3500" dirty="0">
                <a:latin typeface="+mj-lt"/>
                <a:ea typeface="Cambria" panose="02040503050406030204" pitchFamily="18" charset="0"/>
              </a:rPr>
              <a:t>Clinically, patient has cT1N0M0</a:t>
            </a:r>
          </a:p>
          <a:p>
            <a:pPr lvl="0"/>
            <a:r>
              <a:rPr lang="en-US" sz="3500" dirty="0">
                <a:latin typeface="+mj-lt"/>
                <a:ea typeface="Cambria" panose="02040503050406030204" pitchFamily="18" charset="0"/>
              </a:rPr>
              <a:t>Mammography &amp; US reveal BIRADs 4c of right breast lump. The size of the lump is 2x2x1.8 cm. No axillary lymph node &amp; no other abnormality detected in the imaging studies.</a:t>
            </a:r>
          </a:p>
          <a:p>
            <a:pPr lvl="0">
              <a:buFont typeface="Wingdings" panose="05000000000000000000" pitchFamily="2" charset="2"/>
              <a:buChar char="§"/>
            </a:pPr>
            <a:endParaRPr lang="en-US" dirty="0">
              <a:ea typeface="Cambria" panose="02040503050406030204" pitchFamily="18" charset="0"/>
            </a:endParaRPr>
          </a:p>
          <a:p>
            <a:pPr lvl="0">
              <a:buFont typeface="Wingdings" panose="05000000000000000000" pitchFamily="2" charset="2"/>
              <a:buChar char="§"/>
            </a:pPr>
            <a:endParaRPr lang="en-US" sz="2000" dirty="0"/>
          </a:p>
        </p:txBody>
      </p:sp>
      <p:sp>
        <p:nvSpPr>
          <p:cNvPr id="2" name="Slide Number Placeholder 1">
            <a:extLst>
              <a:ext uri="{FF2B5EF4-FFF2-40B4-BE49-F238E27FC236}">
                <a16:creationId xmlns:a16="http://schemas.microsoft.com/office/drawing/2014/main" id="{E3B7050C-4A16-4E7F-BAD4-7AE31B58EC42}"/>
              </a:ext>
            </a:extLst>
          </p:cNvPr>
          <p:cNvSpPr>
            <a:spLocks noGrp="1"/>
          </p:cNvSpPr>
          <p:nvPr>
            <p:ph type="sldNum" sz="quarter" idx="12"/>
          </p:nvPr>
        </p:nvSpPr>
        <p:spPr/>
        <p:txBody>
          <a:bodyPr/>
          <a:lstStyle/>
          <a:p>
            <a:fld id="{71B7BAC7-FE87-40F6-AA24-4F4685D1B022}" type="slidenum">
              <a:rPr lang="en-US" smtClean="0"/>
              <a:t>3</a:t>
            </a:fld>
            <a:endParaRPr lang="en-US"/>
          </a:p>
        </p:txBody>
      </p:sp>
      <p:sp>
        <p:nvSpPr>
          <p:cNvPr id="8" name="Rectangle 7">
            <a:extLst>
              <a:ext uri="{FF2B5EF4-FFF2-40B4-BE49-F238E27FC236}">
                <a16:creationId xmlns:a16="http://schemas.microsoft.com/office/drawing/2014/main" id="{CD1B3695-39E8-40F6-99F9-376FD1A3E06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4757369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453958-270F-42BD-924A-C77403BB6A81}"/>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3" name="Title 12"/>
          <p:cNvSpPr>
            <a:spLocks noGrp="1"/>
          </p:cNvSpPr>
          <p:nvPr>
            <p:ph type="title"/>
          </p:nvPr>
        </p:nvSpPr>
        <p:spPr>
          <a:xfrm>
            <a:off x="2324100" y="337397"/>
            <a:ext cx="9029700" cy="1325563"/>
          </a:xfrm>
        </p:spPr>
        <p:txBody>
          <a:bodyPr/>
          <a:lstStyle/>
          <a:p>
            <a:pPr algn="ctr"/>
            <a:r>
              <a:rPr lang="en-US" b="1" dirty="0">
                <a:solidFill>
                  <a:srgbClr val="CC0066"/>
                </a:solidFill>
              </a:rPr>
              <a:t>Scenario (cont.)</a:t>
            </a:r>
          </a:p>
        </p:txBody>
      </p:sp>
      <p:sp>
        <p:nvSpPr>
          <p:cNvPr id="2" name="Slide Number Placeholder 1">
            <a:extLst>
              <a:ext uri="{FF2B5EF4-FFF2-40B4-BE49-F238E27FC236}">
                <a16:creationId xmlns:a16="http://schemas.microsoft.com/office/drawing/2014/main" id="{E3B7050C-4A16-4E7F-BAD4-7AE31B58EC42}"/>
              </a:ext>
            </a:extLst>
          </p:cNvPr>
          <p:cNvSpPr>
            <a:spLocks noGrp="1"/>
          </p:cNvSpPr>
          <p:nvPr>
            <p:ph type="sldNum" sz="quarter" idx="12"/>
          </p:nvPr>
        </p:nvSpPr>
        <p:spPr/>
        <p:txBody>
          <a:bodyPr/>
          <a:lstStyle/>
          <a:p>
            <a:fld id="{71B7BAC7-FE87-40F6-AA24-4F4685D1B022}" type="slidenum">
              <a:rPr lang="en-US" smtClean="0"/>
              <a:t>4</a:t>
            </a:fld>
            <a:endParaRPr lang="en-US"/>
          </a:p>
        </p:txBody>
      </p:sp>
      <p:sp>
        <p:nvSpPr>
          <p:cNvPr id="8" name="Rectangle 7">
            <a:extLst>
              <a:ext uri="{FF2B5EF4-FFF2-40B4-BE49-F238E27FC236}">
                <a16:creationId xmlns:a16="http://schemas.microsoft.com/office/drawing/2014/main" id="{CD1B3695-39E8-40F6-99F9-376FD1A3E061}"/>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9" name="Content Placeholder 7" descr="L CC.jpg">
            <a:extLst>
              <a:ext uri="{FF2B5EF4-FFF2-40B4-BE49-F238E27FC236}">
                <a16:creationId xmlns:a16="http://schemas.microsoft.com/office/drawing/2014/main" id="{6141758F-0213-4742-8729-71B4701BBE03}"/>
              </a:ext>
            </a:extLst>
          </p:cNvPr>
          <p:cNvPicPr>
            <a:picLocks noChangeAspect="1"/>
          </p:cNvPicPr>
          <p:nvPr/>
        </p:nvPicPr>
        <p:blipFill rotWithShape="1">
          <a:blip r:embed="rId3">
            <a:extLst>
              <a:ext uri="{28A0092B-C50C-407E-A947-70E740481C1C}">
                <a14:useLocalDpi xmlns:a14="http://schemas.microsoft.com/office/drawing/2010/main" val="0"/>
              </a:ext>
            </a:extLst>
          </a:blip>
          <a:srcRect l="-369" t="8944" r="49130" b="12934"/>
          <a:stretch/>
        </p:blipFill>
        <p:spPr>
          <a:xfrm>
            <a:off x="4146634" y="1440842"/>
            <a:ext cx="1569118" cy="3110836"/>
          </a:xfrm>
          <a:prstGeom prst="rect">
            <a:avLst/>
          </a:prstGeom>
        </p:spPr>
      </p:pic>
      <p:pic>
        <p:nvPicPr>
          <p:cNvPr id="10" name="Content Placeholder 6" descr="R CC ROZITA.jpg">
            <a:extLst>
              <a:ext uri="{FF2B5EF4-FFF2-40B4-BE49-F238E27FC236}">
                <a16:creationId xmlns:a16="http://schemas.microsoft.com/office/drawing/2014/main" id="{698437DB-EA2A-431E-90D6-31BE480E9D85}"/>
              </a:ext>
            </a:extLst>
          </p:cNvPr>
          <p:cNvPicPr>
            <a:picLocks noChangeAspect="1"/>
          </p:cNvPicPr>
          <p:nvPr/>
        </p:nvPicPr>
        <p:blipFill rotWithShape="1">
          <a:blip r:embed="rId4">
            <a:extLst>
              <a:ext uri="{28A0092B-C50C-407E-A947-70E740481C1C}">
                <a14:useLocalDpi xmlns:a14="http://schemas.microsoft.com/office/drawing/2010/main" val="0"/>
              </a:ext>
            </a:extLst>
          </a:blip>
          <a:srcRect l="49577" t="6941" b="14071"/>
          <a:stretch/>
        </p:blipFill>
        <p:spPr>
          <a:xfrm>
            <a:off x="2592599" y="1426092"/>
            <a:ext cx="1527012" cy="3110836"/>
          </a:xfrm>
          <a:prstGeom prst="rect">
            <a:avLst/>
          </a:prstGeom>
        </p:spPr>
      </p:pic>
      <p:pic>
        <p:nvPicPr>
          <p:cNvPr id="11" name="Picture 10" descr="RT MLO.jpg">
            <a:extLst>
              <a:ext uri="{FF2B5EF4-FFF2-40B4-BE49-F238E27FC236}">
                <a16:creationId xmlns:a16="http://schemas.microsoft.com/office/drawing/2014/main" id="{42502317-D493-4362-9233-595431695EDB}"/>
              </a:ext>
            </a:extLst>
          </p:cNvPr>
          <p:cNvPicPr>
            <a:picLocks noChangeAspect="1"/>
          </p:cNvPicPr>
          <p:nvPr/>
        </p:nvPicPr>
        <p:blipFill rotWithShape="1">
          <a:blip r:embed="rId5">
            <a:extLst>
              <a:ext uri="{28A0092B-C50C-407E-A947-70E740481C1C}">
                <a14:useLocalDpi xmlns:a14="http://schemas.microsoft.com/office/drawing/2010/main" val="0"/>
              </a:ext>
            </a:extLst>
          </a:blip>
          <a:srcRect l="45902" t="25489" b="5161"/>
          <a:stretch/>
        </p:blipFill>
        <p:spPr>
          <a:xfrm>
            <a:off x="6917004" y="1419905"/>
            <a:ext cx="1867553" cy="3112968"/>
          </a:xfrm>
          <a:prstGeom prst="rect">
            <a:avLst/>
          </a:prstGeom>
        </p:spPr>
      </p:pic>
      <p:pic>
        <p:nvPicPr>
          <p:cNvPr id="12" name="Picture 11" descr="L MLO.jpg">
            <a:extLst>
              <a:ext uri="{FF2B5EF4-FFF2-40B4-BE49-F238E27FC236}">
                <a16:creationId xmlns:a16="http://schemas.microsoft.com/office/drawing/2014/main" id="{4043D858-3822-43F8-85EF-5919F038203F}"/>
              </a:ext>
            </a:extLst>
          </p:cNvPr>
          <p:cNvPicPr>
            <a:picLocks noChangeAspect="1"/>
          </p:cNvPicPr>
          <p:nvPr/>
        </p:nvPicPr>
        <p:blipFill rotWithShape="1">
          <a:blip r:embed="rId6">
            <a:extLst>
              <a:ext uri="{28A0092B-C50C-407E-A947-70E740481C1C}">
                <a14:useLocalDpi xmlns:a14="http://schemas.microsoft.com/office/drawing/2010/main" val="0"/>
              </a:ext>
            </a:extLst>
          </a:blip>
          <a:srcRect t="18875" r="40271" b="6307"/>
          <a:stretch/>
        </p:blipFill>
        <p:spPr>
          <a:xfrm>
            <a:off x="8812935" y="1419904"/>
            <a:ext cx="1914070" cy="3117613"/>
          </a:xfrm>
          <a:prstGeom prst="rect">
            <a:avLst/>
          </a:prstGeom>
        </p:spPr>
      </p:pic>
      <p:sp>
        <p:nvSpPr>
          <p:cNvPr id="15" name="Title 12">
            <a:extLst>
              <a:ext uri="{FF2B5EF4-FFF2-40B4-BE49-F238E27FC236}">
                <a16:creationId xmlns:a16="http://schemas.microsoft.com/office/drawing/2014/main" id="{D9718827-BBBD-4CC4-8574-0A96F5D6310F}"/>
              </a:ext>
            </a:extLst>
          </p:cNvPr>
          <p:cNvSpPr txBox="1">
            <a:spLocks/>
          </p:cNvSpPr>
          <p:nvPr/>
        </p:nvSpPr>
        <p:spPr>
          <a:xfrm>
            <a:off x="1943100" y="4750026"/>
            <a:ext cx="9029700" cy="1466055"/>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accent1">
                    <a:lumMod val="75000"/>
                  </a:schemeClr>
                </a:solidFill>
                <a:latin typeface="+mj-lt"/>
                <a:ea typeface="+mj-ea"/>
                <a:cs typeface="+mj-cs"/>
              </a:defRPr>
            </a:lvl1pPr>
          </a:lstStyle>
          <a:p>
            <a:r>
              <a:rPr lang="en-US" sz="3200" b="1" dirty="0">
                <a:solidFill>
                  <a:srgbClr val="CC0066"/>
                </a:solidFill>
              </a:rPr>
              <a:t>Question 1</a:t>
            </a:r>
          </a:p>
          <a:p>
            <a:pPr marL="263525" indent="-263525">
              <a:buFont typeface="Arial" panose="020B0604020202020204" pitchFamily="34" charset="0"/>
              <a:buChar char="•"/>
            </a:pPr>
            <a:r>
              <a:rPr lang="en-US" sz="3200" dirty="0">
                <a:solidFill>
                  <a:schemeClr val="tx1"/>
                </a:solidFill>
                <a:latin typeface="+mj-lt"/>
              </a:rPr>
              <a:t>What are the surgical options &amp; how to counsel the patient?</a:t>
            </a:r>
            <a:endParaRPr lang="en-US" sz="3200" b="1" dirty="0">
              <a:solidFill>
                <a:schemeClr val="tx1"/>
              </a:solidFill>
            </a:endParaRPr>
          </a:p>
        </p:txBody>
      </p:sp>
    </p:spTree>
    <p:extLst>
      <p:ext uri="{BB962C8B-B14F-4D97-AF65-F5344CB8AC3E}">
        <p14:creationId xmlns:p14="http://schemas.microsoft.com/office/powerpoint/2010/main" val="837466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B150208-B190-4CDD-8BE4-DD1BED2FD65F}"/>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3" name="Title 12"/>
          <p:cNvSpPr>
            <a:spLocks noGrp="1"/>
          </p:cNvSpPr>
          <p:nvPr>
            <p:ph type="title"/>
          </p:nvPr>
        </p:nvSpPr>
        <p:spPr>
          <a:xfrm>
            <a:off x="1943100" y="621371"/>
            <a:ext cx="9029700" cy="1019971"/>
          </a:xfrm>
        </p:spPr>
        <p:txBody>
          <a:bodyPr/>
          <a:lstStyle/>
          <a:p>
            <a:pPr algn="ctr"/>
            <a:r>
              <a:rPr lang="en-US" b="1" dirty="0">
                <a:solidFill>
                  <a:srgbClr val="CC0066"/>
                </a:solidFill>
              </a:rPr>
              <a:t>Answer 1 </a:t>
            </a:r>
          </a:p>
        </p:txBody>
      </p:sp>
      <p:sp>
        <p:nvSpPr>
          <p:cNvPr id="14" name="Content Placeholder 13"/>
          <p:cNvSpPr>
            <a:spLocks noGrp="1"/>
          </p:cNvSpPr>
          <p:nvPr>
            <p:ph idx="1"/>
          </p:nvPr>
        </p:nvSpPr>
        <p:spPr>
          <a:xfrm>
            <a:off x="1080655" y="1942900"/>
            <a:ext cx="10438245" cy="4351338"/>
          </a:xfrm>
        </p:spPr>
        <p:txBody>
          <a:bodyPr>
            <a:normAutofit/>
          </a:bodyPr>
          <a:lstStyle/>
          <a:p>
            <a:pPr>
              <a:lnSpc>
                <a:spcPct val="150000"/>
              </a:lnSpc>
              <a:spcAft>
                <a:spcPts val="600"/>
              </a:spcAft>
            </a:pPr>
            <a:r>
              <a:rPr lang="en-US" sz="4000" dirty="0">
                <a:solidFill>
                  <a:srgbClr val="000000"/>
                </a:solidFill>
                <a:effectLst/>
                <a:latin typeface="+mj-lt"/>
                <a:ea typeface="Times New Roman" panose="02020603050405020304" pitchFamily="18" charset="0"/>
                <a:cs typeface="Times New Roman" panose="02020603050405020304" pitchFamily="18" charset="0"/>
              </a:rPr>
              <a:t>BCS vs mastectomy </a:t>
            </a:r>
          </a:p>
          <a:p>
            <a:pPr>
              <a:lnSpc>
                <a:spcPct val="150000"/>
              </a:lnSpc>
              <a:spcAft>
                <a:spcPts val="600"/>
              </a:spcAft>
            </a:pPr>
            <a:r>
              <a:rPr lang="en-US" sz="4000" dirty="0">
                <a:solidFill>
                  <a:srgbClr val="000000"/>
                </a:solidFill>
                <a:effectLst/>
                <a:latin typeface="+mj-lt"/>
                <a:ea typeface="Times New Roman" panose="02020603050405020304" pitchFamily="18" charset="0"/>
                <a:cs typeface="Times New Roman" panose="02020603050405020304" pitchFamily="18" charset="0"/>
              </a:rPr>
              <a:t>Sentinel LN biopsy vs axillary clearance</a:t>
            </a:r>
            <a:endParaRPr lang="en-MY" sz="4000" dirty="0">
              <a:effectLst/>
              <a:latin typeface="+mj-lt"/>
              <a:ea typeface="Calibri" panose="020F0502020204030204" pitchFamily="34" charset="0"/>
              <a:cs typeface="Times New Roman" panose="02020603050405020304" pitchFamily="18" charset="0"/>
            </a:endParaRPr>
          </a:p>
          <a:p>
            <a:pPr marL="442913" indent="-442913">
              <a:lnSpc>
                <a:spcPct val="110000"/>
              </a:lnSpc>
              <a:spcAft>
                <a:spcPts val="800"/>
              </a:spcAft>
              <a:buNone/>
            </a:pPr>
            <a:r>
              <a:rPr lang="en-US" sz="4000" i="1" dirty="0">
                <a:solidFill>
                  <a:srgbClr val="000000"/>
                </a:solidFill>
                <a:effectLst/>
                <a:latin typeface="+mj-lt"/>
                <a:ea typeface="Times New Roman" panose="02020603050405020304" pitchFamily="18" charset="0"/>
                <a:cs typeface="Times New Roman" panose="02020603050405020304" pitchFamily="18" charset="0"/>
              </a:rPr>
              <a:t>  </a:t>
            </a:r>
            <a:r>
              <a:rPr lang="en-US" sz="3600" i="1" dirty="0">
                <a:solidFill>
                  <a:srgbClr val="000000"/>
                </a:solidFill>
                <a:effectLst/>
                <a:latin typeface="+mj-lt"/>
                <a:ea typeface="Times New Roman" panose="02020603050405020304" pitchFamily="18" charset="0"/>
                <a:cs typeface="Times New Roman" panose="02020603050405020304" pitchFamily="18" charset="0"/>
              </a:rPr>
              <a:t>(Depend on the surgeon’s expertise &amp; patient’s choice)</a:t>
            </a:r>
            <a:endParaRPr lang="en-MY" sz="3600" i="1" dirty="0">
              <a:effectLst/>
              <a:latin typeface="+mj-lt"/>
              <a:ea typeface="Calibri" panose="020F0502020204030204" pitchFamily="34" charset="0"/>
              <a:cs typeface="Times New Roman" panose="02020603050405020304" pitchFamily="18" charset="0"/>
            </a:endParaRPr>
          </a:p>
          <a:p>
            <a:pPr marL="0" lvl="0" indent="0">
              <a:buNone/>
            </a:pPr>
            <a:endParaRPr lang="en-US" dirty="0"/>
          </a:p>
        </p:txBody>
      </p:sp>
      <p:sp>
        <p:nvSpPr>
          <p:cNvPr id="3" name="Slide Number Placeholder 2">
            <a:extLst>
              <a:ext uri="{FF2B5EF4-FFF2-40B4-BE49-F238E27FC236}">
                <a16:creationId xmlns:a16="http://schemas.microsoft.com/office/drawing/2014/main" id="{4B1C3DDC-8282-4FEE-836F-A2794375FC22}"/>
              </a:ext>
            </a:extLst>
          </p:cNvPr>
          <p:cNvSpPr>
            <a:spLocks noGrp="1"/>
          </p:cNvSpPr>
          <p:nvPr>
            <p:ph type="sldNum" sz="quarter" idx="12"/>
          </p:nvPr>
        </p:nvSpPr>
        <p:spPr/>
        <p:txBody>
          <a:bodyPr/>
          <a:lstStyle/>
          <a:p>
            <a:fld id="{71B7BAC7-FE87-40F6-AA24-4F4685D1B022}" type="slidenum">
              <a:rPr lang="en-US" smtClean="0"/>
              <a:t>5</a:t>
            </a:fld>
            <a:endParaRPr lang="en-US"/>
          </a:p>
        </p:txBody>
      </p:sp>
      <p:sp>
        <p:nvSpPr>
          <p:cNvPr id="8" name="Rectangle 7">
            <a:extLst>
              <a:ext uri="{FF2B5EF4-FFF2-40B4-BE49-F238E27FC236}">
                <a16:creationId xmlns:a16="http://schemas.microsoft.com/office/drawing/2014/main" id="{7E8DD73A-2E7D-4AA4-AE82-E6A770173A43}"/>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4145993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A2527BB-CC6D-4F29-899E-4C43AF1B58E8}"/>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3" name="Title 12"/>
          <p:cNvSpPr>
            <a:spLocks noGrp="1"/>
          </p:cNvSpPr>
          <p:nvPr>
            <p:ph type="title"/>
          </p:nvPr>
        </p:nvSpPr>
        <p:spPr>
          <a:xfrm>
            <a:off x="1943100" y="618219"/>
            <a:ext cx="9029700" cy="1153771"/>
          </a:xfrm>
        </p:spPr>
        <p:txBody>
          <a:bodyPr/>
          <a:lstStyle/>
          <a:p>
            <a:pPr algn="ctr"/>
            <a:r>
              <a:rPr lang="en-US" b="1" dirty="0">
                <a:solidFill>
                  <a:srgbClr val="CC0066"/>
                </a:solidFill>
              </a:rPr>
              <a:t>Scenario (cont.)</a:t>
            </a:r>
          </a:p>
        </p:txBody>
      </p:sp>
      <p:sp>
        <p:nvSpPr>
          <p:cNvPr id="14" name="Content Placeholder 13"/>
          <p:cNvSpPr>
            <a:spLocks noGrp="1"/>
          </p:cNvSpPr>
          <p:nvPr>
            <p:ph idx="1"/>
          </p:nvPr>
        </p:nvSpPr>
        <p:spPr>
          <a:xfrm>
            <a:off x="1101425" y="2016187"/>
            <a:ext cx="10252375" cy="4200713"/>
          </a:xfrm>
        </p:spPr>
        <p:txBody>
          <a:bodyPr>
            <a:normAutofit/>
          </a:bodyPr>
          <a:lstStyle/>
          <a:p>
            <a:pPr>
              <a:lnSpc>
                <a:spcPct val="100000"/>
              </a:lnSpc>
              <a:spcBef>
                <a:spcPts val="0"/>
              </a:spcBef>
              <a:spcAft>
                <a:spcPts val="600"/>
              </a:spcAft>
            </a:pPr>
            <a:r>
              <a:rPr lang="en-US" sz="4000" dirty="0">
                <a:solidFill>
                  <a:srgbClr val="000000"/>
                </a:solidFill>
                <a:effectLst/>
                <a:latin typeface="+mj-lt"/>
                <a:ea typeface="Times New Roman" panose="02020603050405020304" pitchFamily="18" charset="0"/>
                <a:cs typeface="Times New Roman" panose="02020603050405020304" pitchFamily="18" charset="0"/>
              </a:rPr>
              <a:t>BCS </a:t>
            </a:r>
            <a:r>
              <a:rPr lang="en-US" sz="4000" dirty="0">
                <a:solidFill>
                  <a:srgbClr val="000000"/>
                </a:solidFill>
                <a:latin typeface="+mj-lt"/>
                <a:ea typeface="Times New Roman" panose="02020603050405020304" pitchFamily="18" charset="0"/>
                <a:cs typeface="Times New Roman" panose="02020603050405020304" pitchFamily="18" charset="0"/>
              </a:rPr>
              <a:t>&amp;</a:t>
            </a:r>
            <a:r>
              <a:rPr lang="en-US" sz="4000" dirty="0">
                <a:solidFill>
                  <a:srgbClr val="000000"/>
                </a:solidFill>
                <a:effectLst/>
                <a:latin typeface="+mj-lt"/>
                <a:ea typeface="Times New Roman" panose="02020603050405020304" pitchFamily="18" charset="0"/>
                <a:cs typeface="Times New Roman" panose="02020603050405020304" pitchFamily="18" charset="0"/>
              </a:rPr>
              <a:t> SLNB </a:t>
            </a:r>
            <a:r>
              <a:rPr lang="en-US" sz="4000" dirty="0">
                <a:solidFill>
                  <a:srgbClr val="000000"/>
                </a:solidFill>
                <a:latin typeface="+mj-lt"/>
                <a:ea typeface="Times New Roman" panose="02020603050405020304" pitchFamily="18" charset="0"/>
                <a:cs typeface="Times New Roman" panose="02020603050405020304" pitchFamily="18" charset="0"/>
              </a:rPr>
              <a:t>have been</a:t>
            </a:r>
            <a:r>
              <a:rPr lang="en-US" sz="4000" dirty="0">
                <a:solidFill>
                  <a:srgbClr val="000000"/>
                </a:solidFill>
                <a:effectLst/>
                <a:latin typeface="+mj-lt"/>
                <a:ea typeface="Times New Roman" panose="02020603050405020304" pitchFamily="18" charset="0"/>
                <a:cs typeface="Times New Roman" panose="02020603050405020304" pitchFamily="18" charset="0"/>
              </a:rPr>
              <a:t> performed. Intra-op - 2 SLNB </a:t>
            </a:r>
            <a:r>
              <a:rPr lang="en-US" sz="4000" dirty="0">
                <a:solidFill>
                  <a:srgbClr val="000000"/>
                </a:solidFill>
                <a:latin typeface="+mj-lt"/>
                <a:ea typeface="Times New Roman" panose="02020603050405020304" pitchFamily="18" charset="0"/>
                <a:cs typeface="Times New Roman" panose="02020603050405020304" pitchFamily="18" charset="0"/>
              </a:rPr>
              <a:t>are</a:t>
            </a:r>
            <a:r>
              <a:rPr lang="en-US" sz="4000" dirty="0">
                <a:solidFill>
                  <a:srgbClr val="000000"/>
                </a:solidFill>
                <a:effectLst/>
                <a:latin typeface="+mj-lt"/>
                <a:ea typeface="Times New Roman" panose="02020603050405020304" pitchFamily="18" charset="0"/>
                <a:cs typeface="Times New Roman" panose="02020603050405020304" pitchFamily="18" charset="0"/>
              </a:rPr>
              <a:t> harvested </a:t>
            </a:r>
            <a:r>
              <a:rPr lang="en-US" sz="4000" dirty="0">
                <a:solidFill>
                  <a:srgbClr val="000000"/>
                </a:solidFill>
                <a:latin typeface="+mj-lt"/>
                <a:ea typeface="Times New Roman" panose="02020603050405020304" pitchFamily="18" charset="0"/>
                <a:cs typeface="Times New Roman" panose="02020603050405020304" pitchFamily="18" charset="0"/>
              </a:rPr>
              <a:t>&amp;</a:t>
            </a:r>
            <a:r>
              <a:rPr lang="en-US" sz="4000" dirty="0">
                <a:solidFill>
                  <a:srgbClr val="000000"/>
                </a:solidFill>
                <a:effectLst/>
                <a:latin typeface="+mj-lt"/>
                <a:ea typeface="Times New Roman" panose="02020603050405020304" pitchFamily="18" charset="0"/>
                <a:cs typeface="Times New Roman" panose="02020603050405020304" pitchFamily="18" charset="0"/>
              </a:rPr>
              <a:t> both are positive (</a:t>
            </a:r>
            <a:r>
              <a:rPr lang="en-US" sz="4000" dirty="0" err="1">
                <a:solidFill>
                  <a:srgbClr val="000000"/>
                </a:solidFill>
                <a:effectLst/>
                <a:latin typeface="+mj-lt"/>
                <a:ea typeface="Times New Roman" panose="02020603050405020304" pitchFamily="18" charset="0"/>
                <a:cs typeface="Times New Roman" panose="02020603050405020304" pitchFamily="18" charset="0"/>
              </a:rPr>
              <a:t>macrometastases</a:t>
            </a:r>
            <a:r>
              <a:rPr lang="en-US" sz="4000" dirty="0">
                <a:solidFill>
                  <a:srgbClr val="000000"/>
                </a:solidFill>
                <a:effectLst/>
                <a:latin typeface="+mj-lt"/>
                <a:ea typeface="Times New Roman" panose="02020603050405020304" pitchFamily="18" charset="0"/>
                <a:cs typeface="Times New Roman" panose="02020603050405020304" pitchFamily="18" charset="0"/>
              </a:rPr>
              <a:t>).</a:t>
            </a:r>
            <a:endParaRPr lang="en-MY" sz="4000" dirty="0">
              <a:effectLst/>
              <a:latin typeface="+mj-lt"/>
              <a:ea typeface="Calibri" panose="020F0502020204030204" pitchFamily="34" charset="0"/>
              <a:cs typeface="Times New Roman" panose="02020603050405020304" pitchFamily="18" charset="0"/>
            </a:endParaRPr>
          </a:p>
          <a:p>
            <a:pPr marL="0" indent="0">
              <a:lnSpc>
                <a:spcPct val="100000"/>
              </a:lnSpc>
              <a:spcBef>
                <a:spcPts val="0"/>
              </a:spcBef>
              <a:spcAft>
                <a:spcPts val="800"/>
              </a:spcAft>
              <a:buNone/>
            </a:pPr>
            <a:endParaRPr lang="en-US" sz="2000" dirty="0">
              <a:solidFill>
                <a:srgbClr val="000000"/>
              </a:solidFill>
              <a:latin typeface="+mj-lt"/>
              <a:ea typeface="Calibri" panose="020F0502020204030204" pitchFamily="34" charset="0"/>
              <a:cs typeface="Times New Roman" panose="02020603050405020304" pitchFamily="18" charset="0"/>
            </a:endParaRPr>
          </a:p>
          <a:p>
            <a:pPr marL="0" indent="0">
              <a:lnSpc>
                <a:spcPct val="100000"/>
              </a:lnSpc>
              <a:spcBef>
                <a:spcPts val="0"/>
              </a:spcBef>
              <a:spcAft>
                <a:spcPts val="800"/>
              </a:spcAft>
              <a:buNone/>
            </a:pPr>
            <a:r>
              <a:rPr lang="en-MY" sz="4400" b="1" dirty="0">
                <a:solidFill>
                  <a:srgbClr val="CC0066"/>
                </a:solidFill>
                <a:latin typeface="+mj-lt"/>
              </a:rPr>
              <a:t>Question 2 </a:t>
            </a:r>
            <a:endParaRPr lang="en-MY" sz="4400" dirty="0">
              <a:effectLst/>
              <a:latin typeface="+mj-lt"/>
              <a:ea typeface="Calibri" panose="020F0502020204030204" pitchFamily="34" charset="0"/>
              <a:cs typeface="Times New Roman" panose="02020603050405020304" pitchFamily="18" charset="0"/>
            </a:endParaRPr>
          </a:p>
          <a:p>
            <a:pPr>
              <a:lnSpc>
                <a:spcPct val="100000"/>
              </a:lnSpc>
              <a:spcBef>
                <a:spcPts val="0"/>
              </a:spcBef>
              <a:spcAft>
                <a:spcPts val="800"/>
              </a:spcAft>
            </a:pPr>
            <a:r>
              <a:rPr lang="en-US" sz="4000" dirty="0">
                <a:solidFill>
                  <a:srgbClr val="000000"/>
                </a:solidFill>
                <a:effectLst/>
                <a:latin typeface="+mj-lt"/>
                <a:ea typeface="Times New Roman" panose="02020603050405020304" pitchFamily="18" charset="0"/>
                <a:cs typeface="Times New Roman" panose="02020603050405020304" pitchFamily="18" charset="0"/>
              </a:rPr>
              <a:t>Will you proceed with axillary clearance?</a:t>
            </a:r>
            <a:endParaRPr lang="en-MY" sz="4000" dirty="0">
              <a:effectLst/>
              <a:latin typeface="+mj-lt"/>
              <a:ea typeface="Calibri" panose="020F0502020204030204" pitchFamily="34" charset="0"/>
              <a:cs typeface="Times New Roman" panose="02020603050405020304" pitchFamily="18" charset="0"/>
            </a:endParaRPr>
          </a:p>
          <a:p>
            <a:pPr marL="0" lvl="0" indent="0">
              <a:buNone/>
            </a:pPr>
            <a:endParaRPr lang="en-US" sz="3600" dirty="0"/>
          </a:p>
        </p:txBody>
      </p:sp>
      <p:sp>
        <p:nvSpPr>
          <p:cNvPr id="3" name="Slide Number Placeholder 2">
            <a:extLst>
              <a:ext uri="{FF2B5EF4-FFF2-40B4-BE49-F238E27FC236}">
                <a16:creationId xmlns:a16="http://schemas.microsoft.com/office/drawing/2014/main" id="{2C2B1FBA-FFF0-47D8-8CDB-92A75316A5AA}"/>
              </a:ext>
            </a:extLst>
          </p:cNvPr>
          <p:cNvSpPr>
            <a:spLocks noGrp="1"/>
          </p:cNvSpPr>
          <p:nvPr>
            <p:ph type="sldNum" sz="quarter" idx="12"/>
          </p:nvPr>
        </p:nvSpPr>
        <p:spPr/>
        <p:txBody>
          <a:bodyPr/>
          <a:lstStyle/>
          <a:p>
            <a:fld id="{71B7BAC7-FE87-40F6-AA24-4F4685D1B022}" type="slidenum">
              <a:rPr lang="en-US" smtClean="0"/>
              <a:t>6</a:t>
            </a:fld>
            <a:endParaRPr lang="en-US" dirty="0"/>
          </a:p>
        </p:txBody>
      </p:sp>
      <p:sp>
        <p:nvSpPr>
          <p:cNvPr id="8" name="Rectangle 7">
            <a:extLst>
              <a:ext uri="{FF2B5EF4-FFF2-40B4-BE49-F238E27FC236}">
                <a16:creationId xmlns:a16="http://schemas.microsoft.com/office/drawing/2014/main" id="{B5FC4805-3FE6-45EC-9645-5A87CB02530A}"/>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12905156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26E108B-7808-4840-B5FF-7A74D172A983}"/>
              </a:ext>
            </a:extLst>
          </p:cNvPr>
          <p:cNvPicPr>
            <a:picLocks noChangeAspect="1"/>
          </p:cNvPicPr>
          <p:nvPr/>
        </p:nvPicPr>
        <p:blipFill>
          <a:blip r:embed="rId2"/>
          <a:stretch>
            <a:fillRect/>
          </a:stretch>
        </p:blipFill>
        <p:spPr>
          <a:xfrm>
            <a:off x="6116337" y="1301286"/>
            <a:ext cx="4878135" cy="4887903"/>
          </a:xfrm>
          <a:prstGeom prst="rect">
            <a:avLst/>
          </a:prstGeom>
        </p:spPr>
      </p:pic>
      <p:pic>
        <p:nvPicPr>
          <p:cNvPr id="7" name="Picture 6">
            <a:extLst>
              <a:ext uri="{FF2B5EF4-FFF2-40B4-BE49-F238E27FC236}">
                <a16:creationId xmlns:a16="http://schemas.microsoft.com/office/drawing/2014/main" id="{3E86E3A5-78EF-4B7C-A152-94A96F085250}"/>
              </a:ext>
            </a:extLst>
          </p:cNvPr>
          <p:cNvPicPr>
            <a:picLocks noChangeAspect="1"/>
          </p:cNvPicPr>
          <p:nvPr/>
        </p:nvPicPr>
        <p:blipFill rotWithShape="1">
          <a:blip r:embed="rId3"/>
          <a:srcRect r="51163" b="598"/>
          <a:stretch/>
        </p:blipFill>
        <p:spPr>
          <a:xfrm>
            <a:off x="11115041" y="5852503"/>
            <a:ext cx="962024" cy="964832"/>
          </a:xfrm>
          <a:prstGeom prst="rect">
            <a:avLst/>
          </a:prstGeom>
        </p:spPr>
      </p:pic>
      <p:sp>
        <p:nvSpPr>
          <p:cNvPr id="13" name="Title 12"/>
          <p:cNvSpPr>
            <a:spLocks noGrp="1"/>
          </p:cNvSpPr>
          <p:nvPr>
            <p:ph type="title"/>
          </p:nvPr>
        </p:nvSpPr>
        <p:spPr>
          <a:xfrm>
            <a:off x="2211805" y="212466"/>
            <a:ext cx="9029700" cy="1325563"/>
          </a:xfrm>
        </p:spPr>
        <p:txBody>
          <a:bodyPr/>
          <a:lstStyle/>
          <a:p>
            <a:pPr algn="ctr"/>
            <a:r>
              <a:rPr lang="en-US" b="1" dirty="0">
                <a:solidFill>
                  <a:srgbClr val="CC0066"/>
                </a:solidFill>
              </a:rPr>
              <a:t>Answer 2 </a:t>
            </a:r>
          </a:p>
        </p:txBody>
      </p:sp>
      <p:sp>
        <p:nvSpPr>
          <p:cNvPr id="14" name="Content Placeholder 13"/>
          <p:cNvSpPr>
            <a:spLocks noGrp="1"/>
          </p:cNvSpPr>
          <p:nvPr>
            <p:ph idx="1"/>
          </p:nvPr>
        </p:nvSpPr>
        <p:spPr>
          <a:xfrm>
            <a:off x="1080655" y="1409977"/>
            <a:ext cx="10273145" cy="792895"/>
          </a:xfrm>
        </p:spPr>
        <p:txBody>
          <a:bodyPr>
            <a:normAutofit/>
          </a:bodyPr>
          <a:lstStyle/>
          <a:p>
            <a:pPr lvl="0"/>
            <a:r>
              <a:rPr lang="en-US" sz="4000" dirty="0">
                <a:latin typeface="+mj-lt"/>
              </a:rPr>
              <a:t>No</a:t>
            </a:r>
          </a:p>
        </p:txBody>
      </p:sp>
      <p:sp>
        <p:nvSpPr>
          <p:cNvPr id="3" name="Slide Number Placeholder 2">
            <a:extLst>
              <a:ext uri="{FF2B5EF4-FFF2-40B4-BE49-F238E27FC236}">
                <a16:creationId xmlns:a16="http://schemas.microsoft.com/office/drawing/2014/main" id="{1DBC6D1C-F8D7-4B6C-A2B0-57EFDFE7F831}"/>
              </a:ext>
            </a:extLst>
          </p:cNvPr>
          <p:cNvSpPr>
            <a:spLocks noGrp="1"/>
          </p:cNvSpPr>
          <p:nvPr>
            <p:ph type="sldNum" sz="quarter" idx="12"/>
          </p:nvPr>
        </p:nvSpPr>
        <p:spPr/>
        <p:txBody>
          <a:bodyPr/>
          <a:lstStyle/>
          <a:p>
            <a:fld id="{71B7BAC7-FE87-40F6-AA24-4F4685D1B022}" type="slidenum">
              <a:rPr lang="en-US" smtClean="0"/>
              <a:t>7</a:t>
            </a:fld>
            <a:endParaRPr lang="en-US" dirty="0"/>
          </a:p>
        </p:txBody>
      </p:sp>
      <p:sp>
        <p:nvSpPr>
          <p:cNvPr id="8" name="Rectangle 7">
            <a:extLst>
              <a:ext uri="{FF2B5EF4-FFF2-40B4-BE49-F238E27FC236}">
                <a16:creationId xmlns:a16="http://schemas.microsoft.com/office/drawing/2014/main" id="{09D83C9E-D561-476C-89AB-D8E14425DE0B}"/>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2" name="Picture 1">
            <a:extLst>
              <a:ext uri="{FF2B5EF4-FFF2-40B4-BE49-F238E27FC236}">
                <a16:creationId xmlns:a16="http://schemas.microsoft.com/office/drawing/2014/main" id="{0E239400-B7F8-4739-ACFF-DAC6816B2FBC}"/>
              </a:ext>
            </a:extLst>
          </p:cNvPr>
          <p:cNvPicPr>
            <a:picLocks noChangeAspect="1"/>
          </p:cNvPicPr>
          <p:nvPr/>
        </p:nvPicPr>
        <p:blipFill>
          <a:blip r:embed="rId4"/>
          <a:stretch>
            <a:fillRect/>
          </a:stretch>
        </p:blipFill>
        <p:spPr>
          <a:xfrm>
            <a:off x="1194499" y="2092022"/>
            <a:ext cx="3004457" cy="4531540"/>
          </a:xfrm>
          <a:prstGeom prst="rect">
            <a:avLst/>
          </a:prstGeom>
        </p:spPr>
      </p:pic>
      <p:sp>
        <p:nvSpPr>
          <p:cNvPr id="4" name="Rectangle: Rounded Corners 3">
            <a:extLst>
              <a:ext uri="{FF2B5EF4-FFF2-40B4-BE49-F238E27FC236}">
                <a16:creationId xmlns:a16="http://schemas.microsoft.com/office/drawing/2014/main" id="{04A52ABE-CD40-464A-BFC3-4DAC502AD203}"/>
              </a:ext>
            </a:extLst>
          </p:cNvPr>
          <p:cNvSpPr/>
          <p:nvPr/>
        </p:nvSpPr>
        <p:spPr>
          <a:xfrm>
            <a:off x="2507673" y="4862945"/>
            <a:ext cx="1094509" cy="1676400"/>
          </a:xfrm>
          <a:prstGeom prst="roundRect">
            <a:avLst/>
          </a:prstGeom>
          <a:noFill/>
          <a:ln w="38100">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MY" dirty="0"/>
          </a:p>
        </p:txBody>
      </p:sp>
      <p:cxnSp>
        <p:nvCxnSpPr>
          <p:cNvPr id="10" name="Straight Arrow Connector 9">
            <a:extLst>
              <a:ext uri="{FF2B5EF4-FFF2-40B4-BE49-F238E27FC236}">
                <a16:creationId xmlns:a16="http://schemas.microsoft.com/office/drawing/2014/main" id="{C80E25A6-3DD2-4C85-9869-EE78E7B36928}"/>
              </a:ext>
            </a:extLst>
          </p:cNvPr>
          <p:cNvCxnSpPr>
            <a:cxnSpLocks/>
          </p:cNvCxnSpPr>
          <p:nvPr/>
        </p:nvCxnSpPr>
        <p:spPr>
          <a:xfrm flipV="1">
            <a:off x="3602182" y="2202872"/>
            <a:ext cx="3796145" cy="3103420"/>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665312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5BFF47E-D0A3-4FC8-A75F-B84D5C51BF93}"/>
              </a:ext>
            </a:extLst>
          </p:cNvPr>
          <p:cNvPicPr>
            <a:picLocks noChangeAspect="1"/>
          </p:cNvPicPr>
          <p:nvPr/>
        </p:nvPicPr>
        <p:blipFill rotWithShape="1">
          <a:blip r:embed="rId2"/>
          <a:srcRect r="51163" b="598"/>
          <a:stretch/>
        </p:blipFill>
        <p:spPr>
          <a:xfrm>
            <a:off x="11115041" y="5852503"/>
            <a:ext cx="962024" cy="964832"/>
          </a:xfrm>
          <a:prstGeom prst="rect">
            <a:avLst/>
          </a:prstGeom>
        </p:spPr>
      </p:pic>
      <p:sp>
        <p:nvSpPr>
          <p:cNvPr id="13" name="Title 12"/>
          <p:cNvSpPr>
            <a:spLocks noGrp="1"/>
          </p:cNvSpPr>
          <p:nvPr>
            <p:ph type="title"/>
          </p:nvPr>
        </p:nvSpPr>
        <p:spPr>
          <a:xfrm>
            <a:off x="1943100" y="235509"/>
            <a:ext cx="9029700" cy="1325563"/>
          </a:xfrm>
        </p:spPr>
        <p:txBody>
          <a:bodyPr/>
          <a:lstStyle/>
          <a:p>
            <a:pPr algn="ctr"/>
            <a:r>
              <a:rPr lang="en-US" b="1" dirty="0">
                <a:solidFill>
                  <a:srgbClr val="CC0066"/>
                </a:solidFill>
              </a:rPr>
              <a:t>Scenario (cont.)</a:t>
            </a:r>
          </a:p>
        </p:txBody>
      </p:sp>
      <p:sp>
        <p:nvSpPr>
          <p:cNvPr id="14" name="Content Placeholder 13"/>
          <p:cNvSpPr>
            <a:spLocks noGrp="1"/>
          </p:cNvSpPr>
          <p:nvPr>
            <p:ph idx="1"/>
          </p:nvPr>
        </p:nvSpPr>
        <p:spPr>
          <a:xfrm>
            <a:off x="1052945" y="1330033"/>
            <a:ext cx="10300856" cy="5043053"/>
          </a:xfrm>
        </p:spPr>
        <p:txBody>
          <a:bodyPr>
            <a:normAutofit fontScale="77500" lnSpcReduction="20000"/>
          </a:bodyPr>
          <a:lstStyle/>
          <a:p>
            <a:pPr>
              <a:lnSpc>
                <a:spcPct val="120000"/>
              </a:lnSpc>
              <a:spcBef>
                <a:spcPts val="0"/>
              </a:spcBef>
            </a:pPr>
            <a:r>
              <a:rPr lang="en-US" sz="4100" dirty="0">
                <a:solidFill>
                  <a:srgbClr val="000000"/>
                </a:solidFill>
                <a:effectLst/>
                <a:latin typeface="+mj-lt"/>
                <a:ea typeface="Times New Roman" panose="02020603050405020304" pitchFamily="18" charset="0"/>
                <a:cs typeface="Times New Roman" panose="02020603050405020304" pitchFamily="18" charset="0"/>
              </a:rPr>
              <a:t>Post-op HPE reports as:</a:t>
            </a:r>
            <a:endParaRPr lang="en-MY" sz="4100" dirty="0">
              <a:effectLst/>
              <a:latin typeface="+mj-lt"/>
              <a:ea typeface="Calibri" panose="020F0502020204030204" pitchFamily="34" charset="0"/>
              <a:cs typeface="Times New Roman" panose="02020603050405020304" pitchFamily="18" charset="0"/>
            </a:endParaRPr>
          </a:p>
          <a:p>
            <a:pPr marL="539750" lvl="1" indent="-276225" algn="just">
              <a:lnSpc>
                <a:spcPct val="120000"/>
              </a:lnSpc>
              <a:spcBef>
                <a:spcPts val="0"/>
              </a:spcBef>
              <a:buFont typeface="Wingdings" panose="05000000000000000000" pitchFamily="2" charset="2"/>
              <a:buChar char="§"/>
              <a:tabLst>
                <a:tab pos="539750" algn="l"/>
              </a:tabLst>
            </a:pPr>
            <a:r>
              <a:rPr lang="en-US" sz="3600" dirty="0">
                <a:solidFill>
                  <a:srgbClr val="000000"/>
                </a:solidFill>
                <a:effectLst/>
                <a:latin typeface="+mj-lt"/>
                <a:ea typeface="Times New Roman" panose="02020603050405020304" pitchFamily="18" charset="0"/>
                <a:cs typeface="Times New Roman" panose="02020603050405020304" pitchFamily="18" charset="0"/>
              </a:rPr>
              <a:t>Invasive Ductal Carcinoma (NOS) </a:t>
            </a:r>
            <a:r>
              <a:rPr lang="en-US" sz="3600" dirty="0">
                <a:solidFill>
                  <a:srgbClr val="000000"/>
                </a:solidFill>
                <a:effectLst/>
                <a:latin typeface="+mj-lt"/>
                <a:ea typeface="Calibri" panose="020F0502020204030204" pitchFamily="34" charset="0"/>
                <a:cs typeface="Times New Roman" panose="02020603050405020304" pitchFamily="18" charset="0"/>
              </a:rPr>
              <a:t>measuring 2.5x2.5 cm at right upper inner quadrant.</a:t>
            </a:r>
            <a:r>
              <a:rPr lang="en-US" sz="3600" dirty="0">
                <a:solidFill>
                  <a:srgbClr val="000000"/>
                </a:solidFill>
                <a:effectLst/>
                <a:latin typeface="+mj-lt"/>
                <a:ea typeface="Times New Roman" panose="02020603050405020304" pitchFamily="18" charset="0"/>
                <a:cs typeface="Times New Roman" panose="02020603050405020304" pitchFamily="18" charset="0"/>
              </a:rPr>
              <a:t> Invasive component margin is 1 mm. Presence of high-grade DCIS component with the medial margin 1 mm from the resected edge. </a:t>
            </a:r>
            <a:r>
              <a:rPr lang="en-US" sz="3600" dirty="0">
                <a:solidFill>
                  <a:srgbClr val="000000"/>
                </a:solidFill>
                <a:effectLst/>
                <a:latin typeface="+mj-lt"/>
                <a:ea typeface="Calibri" panose="020F0502020204030204" pitchFamily="34" charset="0"/>
                <a:cs typeface="Times New Roman" panose="02020603050405020304" pitchFamily="18" charset="0"/>
              </a:rPr>
              <a:t>Histologically, grade 3 with presence of </a:t>
            </a:r>
            <a:r>
              <a:rPr lang="en-US" sz="3600" dirty="0" err="1">
                <a:solidFill>
                  <a:srgbClr val="000000"/>
                </a:solidFill>
                <a:effectLst/>
                <a:latin typeface="+mj-lt"/>
                <a:ea typeface="Calibri" panose="020F0502020204030204" pitchFamily="34" charset="0"/>
                <a:cs typeface="Times New Roman" panose="02020603050405020304" pitchFamily="18" charset="0"/>
              </a:rPr>
              <a:t>lymphovascular</a:t>
            </a:r>
            <a:r>
              <a:rPr lang="en-US" sz="3600" dirty="0">
                <a:solidFill>
                  <a:srgbClr val="000000"/>
                </a:solidFill>
                <a:effectLst/>
                <a:latin typeface="+mj-lt"/>
                <a:ea typeface="Calibri" panose="020F0502020204030204" pitchFamily="34" charset="0"/>
                <a:cs typeface="Times New Roman" panose="02020603050405020304" pitchFamily="18" charset="0"/>
              </a:rPr>
              <a:t> invasion.</a:t>
            </a:r>
            <a:endParaRPr lang="en-MY" sz="3600" dirty="0">
              <a:effectLst/>
              <a:latin typeface="+mj-lt"/>
              <a:ea typeface="Calibri" panose="020F0502020204030204" pitchFamily="34" charset="0"/>
              <a:cs typeface="Times New Roman" panose="02020603050405020304" pitchFamily="18" charset="0"/>
            </a:endParaRPr>
          </a:p>
          <a:p>
            <a:pPr marL="539750" lvl="1" indent="-276225" algn="just">
              <a:lnSpc>
                <a:spcPct val="120000"/>
              </a:lnSpc>
              <a:spcBef>
                <a:spcPts val="0"/>
              </a:spcBef>
              <a:buFont typeface="Wingdings" panose="05000000000000000000" pitchFamily="2" charset="2"/>
              <a:buChar char="§"/>
              <a:tabLst>
                <a:tab pos="539750" algn="l"/>
              </a:tabLst>
            </a:pPr>
            <a:r>
              <a:rPr lang="en-US" sz="3600" dirty="0">
                <a:solidFill>
                  <a:srgbClr val="000000"/>
                </a:solidFill>
                <a:effectLst/>
                <a:latin typeface="+mj-lt"/>
                <a:ea typeface="Calibri" panose="020F0502020204030204" pitchFamily="34" charset="0"/>
                <a:cs typeface="Times New Roman" panose="02020603050405020304" pitchFamily="18" charset="0"/>
              </a:rPr>
              <a:t>Receptors: ER/PR+ &amp; HER2 2+.</a:t>
            </a:r>
          </a:p>
          <a:p>
            <a:pPr marL="0" lvl="1" indent="0" algn="just">
              <a:lnSpc>
                <a:spcPct val="120000"/>
              </a:lnSpc>
              <a:spcBef>
                <a:spcPts val="0"/>
              </a:spcBef>
              <a:buFont typeface="Wingdings" panose="05000000000000000000" pitchFamily="2" charset="2"/>
              <a:buChar char="§"/>
              <a:tabLst>
                <a:tab pos="0" algn="l"/>
              </a:tabLst>
            </a:pPr>
            <a:endParaRPr lang="en-US" sz="2600" dirty="0">
              <a:solidFill>
                <a:srgbClr val="000000"/>
              </a:solidFill>
              <a:effectLst/>
              <a:latin typeface="+mj-lt"/>
              <a:ea typeface="Calibri" panose="020F0502020204030204" pitchFamily="34" charset="0"/>
              <a:cs typeface="Times New Roman" panose="02020603050405020304" pitchFamily="18" charset="0"/>
            </a:endParaRPr>
          </a:p>
          <a:p>
            <a:pPr marL="0" lvl="1" indent="0" algn="just">
              <a:lnSpc>
                <a:spcPct val="120000"/>
              </a:lnSpc>
              <a:spcBef>
                <a:spcPts val="0"/>
              </a:spcBef>
              <a:buNone/>
              <a:tabLst>
                <a:tab pos="263525" algn="l"/>
              </a:tabLst>
            </a:pPr>
            <a:r>
              <a:rPr lang="en-US" sz="4100" b="1" dirty="0">
                <a:solidFill>
                  <a:srgbClr val="CC0066"/>
                </a:solidFill>
                <a:latin typeface="+mj-lt"/>
              </a:rPr>
              <a:t>Question 3</a:t>
            </a:r>
            <a:endParaRPr lang="en-MY" sz="4100" dirty="0">
              <a:effectLst/>
              <a:latin typeface="+mj-lt"/>
              <a:ea typeface="Calibri" panose="020F0502020204030204" pitchFamily="34" charset="0"/>
              <a:cs typeface="Times New Roman" panose="02020603050405020304" pitchFamily="18" charset="0"/>
            </a:endParaRPr>
          </a:p>
          <a:p>
            <a:pPr>
              <a:lnSpc>
                <a:spcPct val="120000"/>
              </a:lnSpc>
              <a:spcBef>
                <a:spcPts val="0"/>
              </a:spcBef>
            </a:pPr>
            <a:r>
              <a:rPr lang="en-US" sz="4100" dirty="0">
                <a:solidFill>
                  <a:srgbClr val="000000"/>
                </a:solidFill>
                <a:effectLst/>
                <a:latin typeface="+mj-lt"/>
                <a:ea typeface="Calibri" panose="020F0502020204030204" pitchFamily="34" charset="0"/>
              </a:rPr>
              <a:t>Based on the HPE result, what would be your further plan?</a:t>
            </a:r>
            <a:endParaRPr lang="en-US" sz="4100" i="1" dirty="0">
              <a:effectLst/>
              <a:latin typeface="+mj-lt"/>
            </a:endParaRPr>
          </a:p>
        </p:txBody>
      </p:sp>
      <p:sp>
        <p:nvSpPr>
          <p:cNvPr id="3" name="Slide Number Placeholder 2">
            <a:extLst>
              <a:ext uri="{FF2B5EF4-FFF2-40B4-BE49-F238E27FC236}">
                <a16:creationId xmlns:a16="http://schemas.microsoft.com/office/drawing/2014/main" id="{F5956EBE-91CD-46B1-82EC-17519EB7D3D8}"/>
              </a:ext>
            </a:extLst>
          </p:cNvPr>
          <p:cNvSpPr>
            <a:spLocks noGrp="1"/>
          </p:cNvSpPr>
          <p:nvPr>
            <p:ph type="sldNum" sz="quarter" idx="12"/>
          </p:nvPr>
        </p:nvSpPr>
        <p:spPr/>
        <p:txBody>
          <a:bodyPr/>
          <a:lstStyle/>
          <a:p>
            <a:fld id="{71B7BAC7-FE87-40F6-AA24-4F4685D1B022}" type="slidenum">
              <a:rPr lang="en-US" smtClean="0"/>
              <a:t>8</a:t>
            </a:fld>
            <a:endParaRPr lang="en-US"/>
          </a:p>
        </p:txBody>
      </p:sp>
      <p:sp>
        <p:nvSpPr>
          <p:cNvPr id="8" name="Rectangle 7">
            <a:extLst>
              <a:ext uri="{FF2B5EF4-FFF2-40B4-BE49-F238E27FC236}">
                <a16:creationId xmlns:a16="http://schemas.microsoft.com/office/drawing/2014/main" id="{0F0056E9-D348-4159-A79B-2F2F72E0D015}"/>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spTree>
    <p:extLst>
      <p:ext uri="{BB962C8B-B14F-4D97-AF65-F5344CB8AC3E}">
        <p14:creationId xmlns:p14="http://schemas.microsoft.com/office/powerpoint/2010/main" val="2764740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A224AB6-B34E-42B2-B39F-BC1A485F49D3}"/>
              </a:ext>
            </a:extLst>
          </p:cNvPr>
          <p:cNvPicPr>
            <a:picLocks noChangeAspect="1"/>
          </p:cNvPicPr>
          <p:nvPr/>
        </p:nvPicPr>
        <p:blipFill rotWithShape="1">
          <a:blip r:embed="rId2"/>
          <a:srcRect r="51163" b="598"/>
          <a:stretch/>
        </p:blipFill>
        <p:spPr>
          <a:xfrm>
            <a:off x="11115041" y="5880213"/>
            <a:ext cx="962024" cy="964832"/>
          </a:xfrm>
          <a:prstGeom prst="rect">
            <a:avLst/>
          </a:prstGeom>
        </p:spPr>
      </p:pic>
      <p:sp>
        <p:nvSpPr>
          <p:cNvPr id="13" name="Title 12"/>
          <p:cNvSpPr>
            <a:spLocks noGrp="1"/>
          </p:cNvSpPr>
          <p:nvPr>
            <p:ph type="title"/>
          </p:nvPr>
        </p:nvSpPr>
        <p:spPr>
          <a:xfrm>
            <a:off x="2324100" y="614502"/>
            <a:ext cx="9029700" cy="1325563"/>
          </a:xfrm>
        </p:spPr>
        <p:txBody>
          <a:bodyPr/>
          <a:lstStyle/>
          <a:p>
            <a:pPr algn="ctr"/>
            <a:r>
              <a:rPr lang="en-US" b="1" dirty="0">
                <a:solidFill>
                  <a:srgbClr val="CC0066"/>
                </a:solidFill>
              </a:rPr>
              <a:t>Answer 3</a:t>
            </a:r>
          </a:p>
        </p:txBody>
      </p:sp>
      <p:sp>
        <p:nvSpPr>
          <p:cNvPr id="14" name="Content Placeholder 13"/>
          <p:cNvSpPr>
            <a:spLocks noGrp="1"/>
          </p:cNvSpPr>
          <p:nvPr>
            <p:ph idx="1"/>
          </p:nvPr>
        </p:nvSpPr>
        <p:spPr>
          <a:xfrm>
            <a:off x="1052945" y="2116561"/>
            <a:ext cx="10300855" cy="4351338"/>
          </a:xfrm>
        </p:spPr>
        <p:txBody>
          <a:bodyPr>
            <a:normAutofit/>
          </a:bodyPr>
          <a:lstStyle/>
          <a:p>
            <a:r>
              <a:rPr lang="en-US" sz="3600" dirty="0">
                <a:solidFill>
                  <a:srgbClr val="000000"/>
                </a:solidFill>
                <a:effectLst/>
                <a:latin typeface="+mj-lt"/>
                <a:ea typeface="Calibri" panose="020F0502020204030204" pitchFamily="34" charset="0"/>
              </a:rPr>
              <a:t>With regards of the surgical margin of DCIS, the plan should be discussed in MDT either for re-excision or upfront radiotherapy. </a:t>
            </a:r>
            <a:endParaRPr lang="en-MY" sz="3600" dirty="0">
              <a:solidFill>
                <a:srgbClr val="FF0000"/>
              </a:solidFill>
              <a:effectLst/>
              <a:latin typeface="+mj-lt"/>
            </a:endParaRPr>
          </a:p>
        </p:txBody>
      </p:sp>
      <p:sp>
        <p:nvSpPr>
          <p:cNvPr id="4" name="Slide Number Placeholder 3">
            <a:extLst>
              <a:ext uri="{FF2B5EF4-FFF2-40B4-BE49-F238E27FC236}">
                <a16:creationId xmlns:a16="http://schemas.microsoft.com/office/drawing/2014/main" id="{2400604B-9B9E-4069-AA4D-30B95F8F7381}"/>
              </a:ext>
            </a:extLst>
          </p:cNvPr>
          <p:cNvSpPr>
            <a:spLocks noGrp="1"/>
          </p:cNvSpPr>
          <p:nvPr>
            <p:ph type="sldNum" sz="quarter" idx="12"/>
          </p:nvPr>
        </p:nvSpPr>
        <p:spPr/>
        <p:txBody>
          <a:bodyPr/>
          <a:lstStyle/>
          <a:p>
            <a:fld id="{71B7BAC7-FE87-40F6-AA24-4F4685D1B022}" type="slidenum">
              <a:rPr lang="en-US" smtClean="0"/>
              <a:t>9</a:t>
            </a:fld>
            <a:endParaRPr lang="en-US"/>
          </a:p>
        </p:txBody>
      </p:sp>
      <p:sp>
        <p:nvSpPr>
          <p:cNvPr id="9" name="Rectangle 8">
            <a:extLst>
              <a:ext uri="{FF2B5EF4-FFF2-40B4-BE49-F238E27FC236}">
                <a16:creationId xmlns:a16="http://schemas.microsoft.com/office/drawing/2014/main" id="{52888573-6FF3-4ECB-90E3-CA345FA9BD9C}"/>
              </a:ext>
            </a:extLst>
          </p:cNvPr>
          <p:cNvSpPr/>
          <p:nvPr/>
        </p:nvSpPr>
        <p:spPr>
          <a:xfrm>
            <a:off x="4807539" y="6312760"/>
            <a:ext cx="6283036" cy="40011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MY" sz="2000" b="1" dirty="0">
                <a:ln w="22225">
                  <a:solidFill>
                    <a:schemeClr val="tx2">
                      <a:lumMod val="75000"/>
                    </a:schemeClr>
                  </a:solidFill>
                  <a:prstDash val="solid"/>
                </a:ln>
                <a:solidFill>
                  <a:schemeClr val="tx2"/>
                </a:solidFill>
                <a:latin typeface="Pristina" panose="03060402040406080204" pitchFamily="66" charset="0"/>
              </a:rPr>
              <a:t>Clinical Practice Guidelines Management of Breast Cancer (Third Edition)</a:t>
            </a:r>
            <a:endParaRPr lang="en-MY" sz="2000" b="1" dirty="0">
              <a:ln w="22225">
                <a:solidFill>
                  <a:schemeClr val="tx2">
                    <a:lumMod val="75000"/>
                  </a:schemeClr>
                </a:solidFill>
                <a:prstDash val="solid"/>
              </a:ln>
              <a:solidFill>
                <a:schemeClr val="tx2"/>
              </a:solidFill>
              <a:effectLst>
                <a:outerShdw dist="38100" dir="2640000" algn="bl" rotWithShape="0">
                  <a:schemeClr val="accent1"/>
                </a:outerShdw>
              </a:effectLst>
              <a:latin typeface="Pristina" panose="03060402040406080204" pitchFamily="66" charset="0"/>
            </a:endParaRPr>
          </a:p>
        </p:txBody>
      </p:sp>
      <p:pic>
        <p:nvPicPr>
          <p:cNvPr id="15" name="Picture 14">
            <a:extLst>
              <a:ext uri="{FF2B5EF4-FFF2-40B4-BE49-F238E27FC236}">
                <a16:creationId xmlns:a16="http://schemas.microsoft.com/office/drawing/2014/main" id="{750CEE7D-3C00-4754-B072-4EC9BF840E24}"/>
              </a:ext>
            </a:extLst>
          </p:cNvPr>
          <p:cNvPicPr>
            <a:picLocks noChangeAspect="1"/>
          </p:cNvPicPr>
          <p:nvPr/>
        </p:nvPicPr>
        <p:blipFill>
          <a:blip r:embed="rId3"/>
          <a:stretch>
            <a:fillRect/>
          </a:stretch>
        </p:blipFill>
        <p:spPr>
          <a:xfrm>
            <a:off x="1331199" y="3886318"/>
            <a:ext cx="9378365" cy="2043635"/>
          </a:xfrm>
          <a:prstGeom prst="rect">
            <a:avLst/>
          </a:prstGeom>
        </p:spPr>
      </p:pic>
    </p:spTree>
    <p:extLst>
      <p:ext uri="{BB962C8B-B14F-4D97-AF65-F5344CB8AC3E}">
        <p14:creationId xmlns:p14="http://schemas.microsoft.com/office/powerpoint/2010/main" val="1777529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loud skipper design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Cloud skipper design slides.potx" id="{A839CB2D-CAF8-4C90-9E08-F1ACA2C5BDD5}" vid="{4C3DFA96-B4CF-43D6-AFA3-6C4764C0CD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9Top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1212</TotalTime>
  <Words>996</Words>
  <Application>Microsoft Office PowerPoint</Application>
  <PresentationFormat>Widescreen</PresentationFormat>
  <Paragraphs>135</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Cambria</vt:lpstr>
      <vt:lpstr>Pristina</vt:lpstr>
      <vt:lpstr>Wingdings</vt:lpstr>
      <vt:lpstr>Cloud skipper design template</vt:lpstr>
      <vt:lpstr>TRAINING OF CORE TRAINERS  CLINICAL PRACTICE GUIDELINES MANAGEMENT OF  BREAST CANCER  (THIRD EDITION)</vt:lpstr>
      <vt:lpstr>CASE 1</vt:lpstr>
      <vt:lpstr>CASE 1 </vt:lpstr>
      <vt:lpstr>Scenario (cont.)</vt:lpstr>
      <vt:lpstr>Answer 1 </vt:lpstr>
      <vt:lpstr>Scenario (cont.)</vt:lpstr>
      <vt:lpstr>Answer 2 </vt:lpstr>
      <vt:lpstr>Scenario (cont.)</vt:lpstr>
      <vt:lpstr>Answer 3</vt:lpstr>
      <vt:lpstr>CASE 2</vt:lpstr>
      <vt:lpstr>CASE  2</vt:lpstr>
      <vt:lpstr>Question 4</vt:lpstr>
      <vt:lpstr>Answer 4</vt:lpstr>
      <vt:lpstr>Scenario (cont.)</vt:lpstr>
      <vt:lpstr>Answer 5</vt:lpstr>
      <vt:lpstr>Scenario (cont.) </vt:lpstr>
      <vt:lpstr>Answer 6</vt:lpstr>
      <vt:lpstr>CASE 3</vt:lpstr>
      <vt:lpstr>CASE 3 </vt:lpstr>
      <vt:lpstr>Question 7</vt:lpstr>
      <vt:lpstr>Answer 7</vt:lpstr>
      <vt:lpstr>Scenario (cont.)</vt:lpstr>
      <vt:lpstr>Answer 8</vt:lpstr>
      <vt:lpstr>Scenario (cont.)</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ON CLINICAL PRACTICE GUIDELINES (CPG)  MANAGEMENT OF BREAST CANCER (THIRD EDITION)</dc:title>
  <dc:creator>Zawiah Mansor</dc:creator>
  <cp:lastModifiedBy>Mohd Aminuddin Mohd Yusof</cp:lastModifiedBy>
  <cp:revision>84</cp:revision>
  <dcterms:created xsi:type="dcterms:W3CDTF">2020-08-13T07:33:34Z</dcterms:created>
  <dcterms:modified xsi:type="dcterms:W3CDTF">2022-03-11T07:07:58Z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74062900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